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Layouts/slideLayout6.xml" ContentType="application/vnd.openxmlformats-officedocument.presentationml.slideLayout+xml"/>
  <Override PartName="/ppt/slideLayouts/slideLayout8.xml" ContentType="application/vnd.openxmlformats-officedocument.presentationml.slideLayout+xml"/>
  <Override PartName="/ppt/notesSlides/notesSlide4.xml" ContentType="application/vnd.openxmlformats-officedocument.presentationml.notesSlide+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customXml/itemProps3.xml" ContentType="application/vnd.openxmlformats-officedocument.customXml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34"/>
  </p:notesMasterIdLst>
  <p:sldIdLst>
    <p:sldId id="256" r:id="rId5"/>
    <p:sldId id="284" r:id="rId6"/>
    <p:sldId id="278" r:id="rId7"/>
    <p:sldId id="280" r:id="rId8"/>
    <p:sldId id="279" r:id="rId9"/>
    <p:sldId id="259" r:id="rId10"/>
    <p:sldId id="260" r:id="rId11"/>
    <p:sldId id="261" r:id="rId12"/>
    <p:sldId id="264" r:id="rId13"/>
    <p:sldId id="262" r:id="rId14"/>
    <p:sldId id="265" r:id="rId15"/>
    <p:sldId id="266" r:id="rId16"/>
    <p:sldId id="285" r:id="rId17"/>
    <p:sldId id="282" r:id="rId18"/>
    <p:sldId id="275" r:id="rId19"/>
    <p:sldId id="276" r:id="rId20"/>
    <p:sldId id="277" r:id="rId21"/>
    <p:sldId id="286" r:id="rId22"/>
    <p:sldId id="267" r:id="rId23"/>
    <p:sldId id="268" r:id="rId24"/>
    <p:sldId id="269" r:id="rId25"/>
    <p:sldId id="270" r:id="rId26"/>
    <p:sldId id="271" r:id="rId27"/>
    <p:sldId id="272" r:id="rId28"/>
    <p:sldId id="273" r:id="rId29"/>
    <p:sldId id="274" r:id="rId30"/>
    <p:sldId id="281" r:id="rId31"/>
    <p:sldId id="287" r:id="rId32"/>
    <p:sldId id="288" r:id="rId33"/>
  </p:sldIdLst>
  <p:sldSz cx="18288000" cy="10287000"/>
  <p:notesSz cx="6858000" cy="9144000"/>
  <p:embeddedFontLst>
    <p:embeddedFont>
      <p:font typeface="Praxis LT Pro 1" panose="020B0604020202020204" charset="0"/>
      <p:regular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1339" autoAdjust="0"/>
  </p:normalViewPr>
  <p:slideViewPr>
    <p:cSldViewPr>
      <p:cViewPr varScale="1">
        <p:scale>
          <a:sx n="45" d="100"/>
          <a:sy n="45" d="100"/>
        </p:scale>
        <p:origin x="1234" y="3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20.10.2025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71B2431-D351-4C6E-A3CF-9DFAC0E3E050}" type="slidenum">
              <a:rPr lang="cs-CZ" smtClean="0"/>
              <a:t>3</a:t>
            </a:fld>
            <a:endParaRPr lang="cs-CZ"/>
          </a:p>
        </p:txBody>
      </p:sp>
    </p:spTree>
    <p:extLst>
      <p:ext uri="{BB962C8B-B14F-4D97-AF65-F5344CB8AC3E}">
        <p14:creationId xmlns:p14="http://schemas.microsoft.com/office/powerpoint/2010/main" val="3669442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71B2431-D351-4C6E-A3CF-9DFAC0E3E050}" type="slidenum">
              <a:rPr lang="cs-CZ" smtClean="0"/>
              <a:t>9</a:t>
            </a:fld>
            <a:endParaRPr lang="cs-CZ"/>
          </a:p>
        </p:txBody>
      </p:sp>
    </p:spTree>
    <p:extLst>
      <p:ext uri="{BB962C8B-B14F-4D97-AF65-F5344CB8AC3E}">
        <p14:creationId xmlns:p14="http://schemas.microsoft.com/office/powerpoint/2010/main" val="29425979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71B2431-D351-4C6E-A3CF-9DFAC0E3E050}" type="slidenum">
              <a:rPr lang="cs-CZ" smtClean="0"/>
              <a:t>10</a:t>
            </a:fld>
            <a:endParaRPr lang="cs-CZ"/>
          </a:p>
        </p:txBody>
      </p:sp>
    </p:spTree>
    <p:extLst>
      <p:ext uri="{BB962C8B-B14F-4D97-AF65-F5344CB8AC3E}">
        <p14:creationId xmlns:p14="http://schemas.microsoft.com/office/powerpoint/2010/main" val="2436329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r>
              <a:rPr lang="en-GB" dirty="0"/>
              <a:t>Support from Emergency Response Volunteers who are CDC Staff  - details held by OCC Joint Oxfordshire resilience Team , Provide Housing Support.</a:t>
            </a:r>
          </a:p>
          <a:p>
            <a:r>
              <a:rPr lang="en-GB" dirty="0"/>
              <a:t>Activate its own internal Incident Management framework and flood plan annex</a:t>
            </a:r>
          </a:p>
        </p:txBody>
      </p:sp>
      <p:sp>
        <p:nvSpPr>
          <p:cNvPr id="4" name="Slide Number Placeholder 3"/>
          <p:cNvSpPr>
            <a:spLocks noGrp="1"/>
          </p:cNvSpPr>
          <p:nvPr>
            <p:ph type="sldNum" sz="quarter" idx="5"/>
          </p:nvPr>
        </p:nvSpPr>
        <p:spPr/>
        <p:txBody>
          <a:bodyPr/>
          <a:lstStyle/>
          <a:p>
            <a:fld id="{871B2431-D351-4C6E-A3CF-9DFAC0E3E050}" type="slidenum">
              <a:rPr lang="cs-CZ" smtClean="0"/>
              <a:t>11</a:t>
            </a:fld>
            <a:endParaRPr lang="cs-CZ"/>
          </a:p>
        </p:txBody>
      </p:sp>
    </p:spTree>
    <p:extLst>
      <p:ext uri="{BB962C8B-B14F-4D97-AF65-F5344CB8AC3E}">
        <p14:creationId xmlns:p14="http://schemas.microsoft.com/office/powerpoint/2010/main" val="11815312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10/20/2025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10/20/2025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10/20/2025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10/20/2025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10/20/2025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10/20/2025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10/20/2025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10/20/2025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hyperlink" Target="https://www.gov.uk/check-long-term-flood-risk"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hyperlink" Target="https://www.publicdomainpictures.net/en/view-image.php?image=191734&amp;picture=lots-of-british-pound-notes"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www.nationalfloodforum.org.uk/" TargetMode="External"/><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hyperlink" Target="http://www.oxfordshirefloodtoolkit.com/" TargetMode="External"/><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hyperlink" Target="https://www.gov.uk/prepare-for-flooding" TargetMode="External"/><Relationship Id="rId4" Type="http://schemas.openxmlformats.org/officeDocument/2006/relationships/image" Target="../media/image8.jp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hyperlink" Target="https://pixabay.com/sv/raincloud-storm-v%C3%A4der-symbolen-47580/"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gov.uk/sign-up-for-flood-warnings" TargetMode="External"/><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2D72"/>
        </a:solidFill>
        <a:effectLst/>
      </p:bgPr>
    </p:bg>
    <p:spTree>
      <p:nvGrpSpPr>
        <p:cNvPr id="1" name=""/>
        <p:cNvGrpSpPr/>
        <p:nvPr/>
      </p:nvGrpSpPr>
      <p:grpSpPr>
        <a:xfrm>
          <a:off x="0" y="0"/>
          <a:ext cx="0" cy="0"/>
          <a:chOff x="0" y="0"/>
          <a:chExt cx="0" cy="0"/>
        </a:xfrm>
      </p:grpSpPr>
      <p:sp>
        <p:nvSpPr>
          <p:cNvPr id="2" name="Freeform 2"/>
          <p:cNvSpPr/>
          <p:nvPr/>
        </p:nvSpPr>
        <p:spPr>
          <a:xfrm flipH="1" flipV="1">
            <a:off x="13496508" y="0"/>
            <a:ext cx="4791492" cy="3859148"/>
          </a:xfrm>
          <a:custGeom>
            <a:avLst/>
            <a:gdLst/>
            <a:ahLst/>
            <a:cxnLst/>
            <a:rect l="l" t="t" r="r" b="b"/>
            <a:pathLst>
              <a:path w="4791492" h="3859148">
                <a:moveTo>
                  <a:pt x="4791492" y="3859148"/>
                </a:moveTo>
                <a:lnTo>
                  <a:pt x="0" y="3859148"/>
                </a:lnTo>
                <a:lnTo>
                  <a:pt x="0" y="0"/>
                </a:lnTo>
                <a:lnTo>
                  <a:pt x="4791492" y="0"/>
                </a:lnTo>
                <a:lnTo>
                  <a:pt x="4791492" y="3859148"/>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sp>
        <p:nvSpPr>
          <p:cNvPr id="3" name="Freeform 3"/>
          <p:cNvSpPr/>
          <p:nvPr/>
        </p:nvSpPr>
        <p:spPr>
          <a:xfrm>
            <a:off x="0" y="6427852"/>
            <a:ext cx="4791492" cy="3859148"/>
          </a:xfrm>
          <a:custGeom>
            <a:avLst/>
            <a:gdLst/>
            <a:ahLst/>
            <a:cxnLst/>
            <a:rect l="l" t="t" r="r" b="b"/>
            <a:pathLst>
              <a:path w="4791492" h="3859148">
                <a:moveTo>
                  <a:pt x="0" y="0"/>
                </a:moveTo>
                <a:lnTo>
                  <a:pt x="4791492" y="0"/>
                </a:lnTo>
                <a:lnTo>
                  <a:pt x="4791492" y="3859148"/>
                </a:lnTo>
                <a:lnTo>
                  <a:pt x="0" y="385914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dirty="0"/>
          </a:p>
        </p:txBody>
      </p:sp>
      <p:sp>
        <p:nvSpPr>
          <p:cNvPr id="4" name="Freeform 4"/>
          <p:cNvSpPr/>
          <p:nvPr/>
        </p:nvSpPr>
        <p:spPr>
          <a:xfrm flipV="1">
            <a:off x="0" y="0"/>
            <a:ext cx="1580329" cy="1368960"/>
          </a:xfrm>
          <a:custGeom>
            <a:avLst/>
            <a:gdLst/>
            <a:ahLst/>
            <a:cxnLst/>
            <a:rect l="l" t="t" r="r" b="b"/>
            <a:pathLst>
              <a:path w="1580329" h="1368960">
                <a:moveTo>
                  <a:pt x="0" y="1368960"/>
                </a:moveTo>
                <a:lnTo>
                  <a:pt x="1580329" y="1368960"/>
                </a:lnTo>
                <a:lnTo>
                  <a:pt x="1580329" y="0"/>
                </a:lnTo>
                <a:lnTo>
                  <a:pt x="0" y="0"/>
                </a:lnTo>
                <a:lnTo>
                  <a:pt x="0" y="136896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dirty="0"/>
          </a:p>
        </p:txBody>
      </p:sp>
      <p:sp>
        <p:nvSpPr>
          <p:cNvPr id="5" name="Freeform 5"/>
          <p:cNvSpPr/>
          <p:nvPr/>
        </p:nvSpPr>
        <p:spPr>
          <a:xfrm flipH="1">
            <a:off x="16707671" y="8918040"/>
            <a:ext cx="1580329" cy="1368960"/>
          </a:xfrm>
          <a:custGeom>
            <a:avLst/>
            <a:gdLst/>
            <a:ahLst/>
            <a:cxnLst/>
            <a:rect l="l" t="t" r="r" b="b"/>
            <a:pathLst>
              <a:path w="1580329" h="1368960">
                <a:moveTo>
                  <a:pt x="1580329" y="0"/>
                </a:moveTo>
                <a:lnTo>
                  <a:pt x="0" y="0"/>
                </a:lnTo>
                <a:lnTo>
                  <a:pt x="0" y="1368960"/>
                </a:lnTo>
                <a:lnTo>
                  <a:pt x="1580329" y="1368960"/>
                </a:lnTo>
                <a:lnTo>
                  <a:pt x="1580329"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dirty="0"/>
          </a:p>
        </p:txBody>
      </p:sp>
      <p:sp>
        <p:nvSpPr>
          <p:cNvPr id="6" name="Freeform 6"/>
          <p:cNvSpPr/>
          <p:nvPr/>
        </p:nvSpPr>
        <p:spPr>
          <a:xfrm>
            <a:off x="1963878" y="617091"/>
            <a:ext cx="3958309" cy="1503738"/>
          </a:xfrm>
          <a:custGeom>
            <a:avLst/>
            <a:gdLst/>
            <a:ahLst/>
            <a:cxnLst/>
            <a:rect l="l" t="t" r="r" b="b"/>
            <a:pathLst>
              <a:path w="3958309" h="1503738">
                <a:moveTo>
                  <a:pt x="0" y="0"/>
                </a:moveTo>
                <a:lnTo>
                  <a:pt x="3958309" y="0"/>
                </a:lnTo>
                <a:lnTo>
                  <a:pt x="3958309" y="1503738"/>
                </a:lnTo>
                <a:lnTo>
                  <a:pt x="0" y="1503738"/>
                </a:lnTo>
                <a:lnTo>
                  <a:pt x="0" y="0"/>
                </a:lnTo>
                <a:close/>
              </a:path>
            </a:pathLst>
          </a:custGeom>
          <a:blipFill>
            <a:blip r:embed="rId8"/>
            <a:stretch>
              <a:fillRect/>
            </a:stretch>
          </a:blipFill>
        </p:spPr>
        <p:txBody>
          <a:bodyPr/>
          <a:lstStyle/>
          <a:p>
            <a:endParaRPr lang="en-GB" dirty="0"/>
          </a:p>
        </p:txBody>
      </p:sp>
      <p:sp>
        <p:nvSpPr>
          <p:cNvPr id="7" name="TextBox 7"/>
          <p:cNvSpPr txBox="1"/>
          <p:nvPr/>
        </p:nvSpPr>
        <p:spPr>
          <a:xfrm>
            <a:off x="4022340" y="2822074"/>
            <a:ext cx="10243319" cy="2845266"/>
          </a:xfrm>
          <a:prstGeom prst="rect">
            <a:avLst/>
          </a:prstGeom>
        </p:spPr>
        <p:txBody>
          <a:bodyPr wrap="square" lIns="0" tIns="0" rIns="0" bIns="0" rtlCol="0" anchor="t">
            <a:spAutoFit/>
          </a:bodyPr>
          <a:lstStyle/>
          <a:p>
            <a:pPr algn="ctr">
              <a:lnSpc>
                <a:spcPts val="11479"/>
              </a:lnSpc>
            </a:pPr>
            <a:r>
              <a:rPr lang="en-US" sz="8199" dirty="0">
                <a:solidFill>
                  <a:srgbClr val="FFFFFF"/>
                </a:solidFill>
                <a:latin typeface="Praxis LT Pro 1"/>
              </a:rPr>
              <a:t>Parish/Town Council Flooding Workshop</a:t>
            </a:r>
          </a:p>
        </p:txBody>
      </p:sp>
      <p:sp>
        <p:nvSpPr>
          <p:cNvPr id="8" name="TextBox 8"/>
          <p:cNvSpPr txBox="1"/>
          <p:nvPr/>
        </p:nvSpPr>
        <p:spPr>
          <a:xfrm>
            <a:off x="5181600" y="5981700"/>
            <a:ext cx="7380238" cy="1459502"/>
          </a:xfrm>
          <a:prstGeom prst="rect">
            <a:avLst/>
          </a:prstGeom>
        </p:spPr>
        <p:txBody>
          <a:bodyPr lIns="0" tIns="0" rIns="0" bIns="0" rtlCol="0" anchor="t">
            <a:spAutoFit/>
          </a:bodyPr>
          <a:lstStyle/>
          <a:p>
            <a:pPr algn="ctr">
              <a:lnSpc>
                <a:spcPts val="5879"/>
              </a:lnSpc>
            </a:pPr>
            <a:r>
              <a:rPr lang="en-US" sz="4199" dirty="0">
                <a:solidFill>
                  <a:srgbClr val="FFFFFF"/>
                </a:solidFill>
                <a:latin typeface="Praxis LT Pro 1"/>
              </a:rPr>
              <a:t>16 October 2025</a:t>
            </a:r>
          </a:p>
          <a:p>
            <a:pPr algn="ctr">
              <a:lnSpc>
                <a:spcPts val="5879"/>
              </a:lnSpc>
            </a:pPr>
            <a:endParaRPr lang="en-US" sz="4199" dirty="0">
              <a:solidFill>
                <a:srgbClr val="FFFFFF"/>
              </a:solidFill>
              <a:latin typeface="Praxis LT Pro 1"/>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966873"/>
            <a:chOff x="0" y="0"/>
            <a:chExt cx="4816593" cy="518024"/>
          </a:xfrm>
        </p:grpSpPr>
        <p:sp>
          <p:nvSpPr>
            <p:cNvPr id="3" name="Freeform 3"/>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p:cNvGrpSpPr/>
          <p:nvPr/>
        </p:nvGrpSpPr>
        <p:grpSpPr>
          <a:xfrm>
            <a:off x="0" y="8866257"/>
            <a:ext cx="18288000" cy="1966873"/>
            <a:chOff x="0" y="0"/>
            <a:chExt cx="4816593" cy="518024"/>
          </a:xfrm>
        </p:grpSpPr>
        <p:sp>
          <p:nvSpPr>
            <p:cNvPr id="6" name="Freeform 6"/>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p:cNvSpPr/>
          <p:nvPr/>
        </p:nvSpPr>
        <p:spPr>
          <a:xfrm>
            <a:off x="15601290"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3"/>
            <a:stretch>
              <a:fillRect/>
            </a:stretch>
          </a:blipFill>
        </p:spPr>
        <p:txBody>
          <a:bodyPr/>
          <a:lstStyle/>
          <a:p>
            <a:endParaRPr lang="en-GB" dirty="0"/>
          </a:p>
        </p:txBody>
      </p:sp>
      <p:sp>
        <p:nvSpPr>
          <p:cNvPr id="14" name="TextBox 14"/>
          <p:cNvSpPr txBox="1"/>
          <p:nvPr/>
        </p:nvSpPr>
        <p:spPr>
          <a:xfrm>
            <a:off x="2601372" y="399576"/>
            <a:ext cx="11761944" cy="1061722"/>
          </a:xfrm>
          <a:prstGeom prst="rect">
            <a:avLst/>
          </a:prstGeom>
        </p:spPr>
        <p:txBody>
          <a:bodyPr lIns="0" tIns="0" rIns="0" bIns="0" rtlCol="0" anchor="t">
            <a:spAutoFit/>
          </a:bodyPr>
          <a:lstStyle/>
          <a:p>
            <a:pPr>
              <a:lnSpc>
                <a:spcPts val="8679"/>
              </a:lnSpc>
            </a:pPr>
            <a:r>
              <a:rPr lang="en-US" sz="6199" dirty="0">
                <a:solidFill>
                  <a:srgbClr val="FFFFFF"/>
                </a:solidFill>
                <a:latin typeface="Praxis LT Pro 1"/>
              </a:rPr>
              <a:t>Check Long Term Flood Risk</a:t>
            </a:r>
          </a:p>
        </p:txBody>
      </p:sp>
      <p:sp>
        <p:nvSpPr>
          <p:cNvPr id="16" name="Rectangle 15">
            <a:extLst>
              <a:ext uri="{FF2B5EF4-FFF2-40B4-BE49-F238E27FC236}">
                <a16:creationId xmlns:a16="http://schemas.microsoft.com/office/drawing/2014/main" id="{98B117D4-C40D-4902-B149-7E0238AFA649}"/>
              </a:ext>
            </a:extLst>
          </p:cNvPr>
          <p:cNvSpPr/>
          <p:nvPr/>
        </p:nvSpPr>
        <p:spPr>
          <a:xfrm>
            <a:off x="2601372" y="2147699"/>
            <a:ext cx="8085675" cy="584775"/>
          </a:xfrm>
          <a:prstGeom prst="rect">
            <a:avLst/>
          </a:prstGeom>
        </p:spPr>
        <p:txBody>
          <a:bodyPr wrap="none">
            <a:spAutoFit/>
          </a:bodyPr>
          <a:lstStyle/>
          <a:p>
            <a:pPr>
              <a:spcAft>
                <a:spcPts val="0"/>
              </a:spcAft>
            </a:pPr>
            <a:r>
              <a:rPr lang="en-GB" sz="3200" u="sng" dirty="0">
                <a:solidFill>
                  <a:srgbClr val="0563C1"/>
                </a:solidFill>
                <a:latin typeface="Calibri" panose="020F0502020204030204" pitchFamily="34" charset="0"/>
                <a:ea typeface="Calibri" panose="020F0502020204030204" pitchFamily="34" charset="0"/>
                <a:cs typeface="Calibri" panose="020F0502020204030204" pitchFamily="34" charset="0"/>
                <a:hlinkClick r:id="rId4"/>
              </a:rPr>
              <a:t>https://www.gov.uk/check-long-term-flood-risk</a:t>
            </a:r>
            <a:endParaRPr lang="en-GB" sz="3200" dirty="0">
              <a:latin typeface="Aptos"/>
              <a:ea typeface="Calibri" panose="020F0502020204030204" pitchFamily="34" charset="0"/>
              <a:cs typeface="Calibri" panose="020F0502020204030204" pitchFamily="34" charset="0"/>
            </a:endParaRPr>
          </a:p>
        </p:txBody>
      </p:sp>
      <p:pic>
        <p:nvPicPr>
          <p:cNvPr id="3075" name="Picture 3" descr="image002">
            <a:extLst>
              <a:ext uri="{FF2B5EF4-FFF2-40B4-BE49-F238E27FC236}">
                <a16:creationId xmlns:a16="http://schemas.microsoft.com/office/drawing/2014/main" id="{DD5FFBCA-277A-427E-96A6-4F224FC2DC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3601" y="3052098"/>
            <a:ext cx="9601200" cy="290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1" descr="image003">
            <a:extLst>
              <a:ext uri="{FF2B5EF4-FFF2-40B4-BE49-F238E27FC236}">
                <a16:creationId xmlns:a16="http://schemas.microsoft.com/office/drawing/2014/main" id="{FE91DC99-E900-4606-A945-80CAEA5F1A5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33601" y="5708959"/>
            <a:ext cx="8809586" cy="2998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966873"/>
            <a:chOff x="0" y="0"/>
            <a:chExt cx="4816593" cy="518024"/>
          </a:xfrm>
        </p:grpSpPr>
        <p:sp>
          <p:nvSpPr>
            <p:cNvPr id="3" name="Freeform 3"/>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p:cNvGrpSpPr/>
          <p:nvPr/>
        </p:nvGrpSpPr>
        <p:grpSpPr>
          <a:xfrm>
            <a:off x="0" y="8866257"/>
            <a:ext cx="18288000" cy="1966873"/>
            <a:chOff x="0" y="0"/>
            <a:chExt cx="4816593" cy="518024"/>
          </a:xfrm>
        </p:grpSpPr>
        <p:sp>
          <p:nvSpPr>
            <p:cNvPr id="6" name="Freeform 6"/>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p:cNvSpPr/>
          <p:nvPr/>
        </p:nvSpPr>
        <p:spPr>
          <a:xfrm>
            <a:off x="15601290"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3"/>
            <a:stretch>
              <a:fillRect/>
            </a:stretch>
          </a:blipFill>
        </p:spPr>
        <p:txBody>
          <a:bodyPr/>
          <a:lstStyle/>
          <a:p>
            <a:endParaRPr lang="en-GB" dirty="0"/>
          </a:p>
        </p:txBody>
      </p:sp>
      <p:sp>
        <p:nvSpPr>
          <p:cNvPr id="14" name="TextBox 14"/>
          <p:cNvSpPr txBox="1"/>
          <p:nvPr/>
        </p:nvSpPr>
        <p:spPr>
          <a:xfrm>
            <a:off x="461266" y="415943"/>
            <a:ext cx="17481119" cy="1036694"/>
          </a:xfrm>
          <a:prstGeom prst="rect">
            <a:avLst/>
          </a:prstGeom>
        </p:spPr>
        <p:txBody>
          <a:bodyPr wrap="square" lIns="0" tIns="0" rIns="0" bIns="0" rtlCol="0" anchor="t">
            <a:spAutoFit/>
          </a:bodyPr>
          <a:lstStyle/>
          <a:p>
            <a:pPr>
              <a:lnSpc>
                <a:spcPts val="8679"/>
              </a:lnSpc>
            </a:pPr>
            <a:r>
              <a:rPr lang="en-US" sz="6199" dirty="0">
                <a:solidFill>
                  <a:srgbClr val="FFFFFF"/>
                </a:solidFill>
                <a:latin typeface="Praxis LT Pro 1"/>
              </a:rPr>
              <a:t>What Can Cherwell Do – during a flood event</a:t>
            </a:r>
          </a:p>
        </p:txBody>
      </p:sp>
      <p:sp>
        <p:nvSpPr>
          <p:cNvPr id="15" name="Rectangle 14">
            <a:extLst>
              <a:ext uri="{FF2B5EF4-FFF2-40B4-BE49-F238E27FC236}">
                <a16:creationId xmlns:a16="http://schemas.microsoft.com/office/drawing/2014/main" id="{4FF0CF5E-8073-4FCC-BFA0-6A0AC2BDE3C4}"/>
              </a:ext>
            </a:extLst>
          </p:cNvPr>
          <p:cNvSpPr/>
          <p:nvPr/>
        </p:nvSpPr>
        <p:spPr>
          <a:xfrm>
            <a:off x="990600" y="2076675"/>
            <a:ext cx="14249400" cy="3539430"/>
          </a:xfrm>
          <a:prstGeom prst="rect">
            <a:avLst/>
          </a:prstGeom>
        </p:spPr>
        <p:txBody>
          <a:bodyPr wrap="square">
            <a:spAutoFit/>
          </a:bodyPr>
          <a:lstStyle/>
          <a:p>
            <a:pPr marL="457200">
              <a:spcAft>
                <a:spcPts val="0"/>
              </a:spcAft>
            </a:pPr>
            <a:r>
              <a:rPr lang="en-GB" sz="2800" dirty="0">
                <a:solidFill>
                  <a:srgbClr val="000000"/>
                </a:solidFill>
                <a:latin typeface="Arial" panose="020B0604020202020204" pitchFamily="34" charset="0"/>
                <a:ea typeface="Calibri" panose="020F0502020204030204" pitchFamily="34" charset="0"/>
                <a:cs typeface="Arial" panose="020B0604020202020204" pitchFamily="34" charset="0"/>
              </a:rPr>
              <a:t>We offer no guarantees but we will help where we can to:</a:t>
            </a:r>
            <a:endParaRPr lang="en-GB" sz="2800" dirty="0">
              <a:latin typeface="Arial" panose="020B0604020202020204" pitchFamily="34" charset="0"/>
              <a:ea typeface="Calibri" panose="020F0502020204030204" pitchFamily="34" charset="0"/>
              <a:cs typeface="Arial" panose="020B0604020202020204" pitchFamily="34" charset="0"/>
            </a:endParaRPr>
          </a:p>
          <a:p>
            <a:pPr marL="457200">
              <a:spcAft>
                <a:spcPts val="0"/>
              </a:spcAft>
            </a:pPr>
            <a:r>
              <a:rPr lang="en-GB" sz="2800" dirty="0">
                <a:solidFill>
                  <a:srgbClr val="000000"/>
                </a:solidFill>
                <a:latin typeface="Arial" panose="020B0604020202020204" pitchFamily="34" charset="0"/>
                <a:ea typeface="Calibri" panose="020F0502020204030204" pitchFamily="34" charset="0"/>
                <a:cs typeface="Arial" panose="020B0604020202020204" pitchFamily="34" charset="0"/>
              </a:rPr>
              <a:t> </a:t>
            </a:r>
            <a:endParaRPr lang="en-GB" sz="2800" dirty="0">
              <a:latin typeface="Arial" panose="020B0604020202020204" pitchFamily="34" charset="0"/>
              <a:ea typeface="Calibri" panose="020F0502020204030204" pitchFamily="34" charset="0"/>
              <a:cs typeface="Arial" panose="020B0604020202020204" pitchFamily="34" charset="0"/>
            </a:endParaRPr>
          </a:p>
          <a:p>
            <a:pPr marL="800100" lvl="1" indent="-342900">
              <a:buFont typeface="Symbol" panose="05050102010706020507" pitchFamily="18" charset="2"/>
              <a:buChar char=""/>
            </a:pPr>
            <a:r>
              <a:rPr lang="en-GB"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Put out warning signs and assist the Highway Authority and Emergency Services.</a:t>
            </a:r>
            <a:endParaRPr lang="en-GB" sz="28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800100" lvl="1" indent="-342900">
              <a:buFont typeface="Symbol" panose="05050102010706020507" pitchFamily="18" charset="2"/>
              <a:buChar char=""/>
            </a:pPr>
            <a:r>
              <a:rPr lang="en-GB"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Open and support Survivor Reception Centres so that those who have to evacuate their properties can be as comfortable as possible. </a:t>
            </a:r>
          </a:p>
          <a:p>
            <a:pPr marL="800100" lvl="1" indent="-342900">
              <a:buFont typeface="Symbol" panose="05050102010706020507" pitchFamily="18" charset="2"/>
              <a:buChar char=""/>
            </a:pPr>
            <a:r>
              <a:rPr lang="en-GB"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Support multi agency response at Tactical and Strategic Level by way of Duty Director on Call 24/7</a:t>
            </a:r>
          </a:p>
          <a:p>
            <a:pPr marL="800100" lvl="1" indent="-342900">
              <a:buFont typeface="Symbol" panose="05050102010706020507" pitchFamily="18" charset="2"/>
              <a:buChar char=""/>
            </a:pPr>
            <a:endParaRPr lang="en-GB" sz="2800" dirty="0">
              <a:solidFill>
                <a:srgbClr val="000000"/>
              </a:solidFill>
              <a:latin typeface="Arial" panose="020B0604020202020204" pitchFamily="34" charset="0"/>
              <a:ea typeface="Calibri" panose="020F0502020204030204" pitchFamily="34" charset="0"/>
              <a:cs typeface="Arial" panose="020B0604020202020204" pitchFamily="34" charset="0"/>
            </a:endParaRPr>
          </a:p>
        </p:txBody>
      </p:sp>
      <p:pic>
        <p:nvPicPr>
          <p:cNvPr id="4098" name="Picture 2" descr="Flood Risk Ahead Traffic Sign | Diagram 554A | RA2 | Post Mountable">
            <a:extLst>
              <a:ext uri="{FF2B5EF4-FFF2-40B4-BE49-F238E27FC236}">
                <a16:creationId xmlns:a16="http://schemas.microsoft.com/office/drawing/2014/main" id="{997FB8BF-A164-4425-AC98-905DF09B341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53800" y="5224460"/>
            <a:ext cx="3460971" cy="346097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Jaywick to be evacuated over flood fears - BBC News">
            <a:extLst>
              <a:ext uri="{FF2B5EF4-FFF2-40B4-BE49-F238E27FC236}">
                <a16:creationId xmlns:a16="http://schemas.microsoft.com/office/drawing/2014/main" id="{FB4D422C-BC5A-473C-8FC8-CFC2AF064CB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0" y="5465027"/>
            <a:ext cx="6359684" cy="32204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8539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966873"/>
            <a:chOff x="0" y="0"/>
            <a:chExt cx="4816593" cy="518024"/>
          </a:xfrm>
        </p:grpSpPr>
        <p:sp>
          <p:nvSpPr>
            <p:cNvPr id="3" name="Freeform 3"/>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p:cNvGrpSpPr/>
          <p:nvPr/>
        </p:nvGrpSpPr>
        <p:grpSpPr>
          <a:xfrm>
            <a:off x="0" y="8866257"/>
            <a:ext cx="18288000" cy="1966873"/>
            <a:chOff x="0" y="0"/>
            <a:chExt cx="4816593" cy="518024"/>
          </a:xfrm>
        </p:grpSpPr>
        <p:sp>
          <p:nvSpPr>
            <p:cNvPr id="6" name="Freeform 6"/>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p:cNvSpPr/>
          <p:nvPr/>
        </p:nvSpPr>
        <p:spPr>
          <a:xfrm>
            <a:off x="15601290"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p:cNvSpPr txBox="1"/>
          <p:nvPr/>
        </p:nvSpPr>
        <p:spPr>
          <a:xfrm>
            <a:off x="654481" y="344402"/>
            <a:ext cx="17481119" cy="1010918"/>
          </a:xfrm>
          <a:prstGeom prst="rect">
            <a:avLst/>
          </a:prstGeom>
        </p:spPr>
        <p:txBody>
          <a:bodyPr wrap="square" lIns="0" tIns="0" rIns="0" bIns="0" rtlCol="0" anchor="t">
            <a:spAutoFit/>
          </a:bodyPr>
          <a:lstStyle/>
          <a:p>
            <a:pPr>
              <a:lnSpc>
                <a:spcPts val="8679"/>
              </a:lnSpc>
            </a:pPr>
            <a:r>
              <a:rPr lang="en-US" sz="5700" dirty="0">
                <a:solidFill>
                  <a:srgbClr val="FFFFFF"/>
                </a:solidFill>
                <a:latin typeface="Praxis LT Pro 1"/>
              </a:rPr>
              <a:t>Local Lead Flood Authority (LLFA)</a:t>
            </a:r>
          </a:p>
        </p:txBody>
      </p:sp>
      <p:sp>
        <p:nvSpPr>
          <p:cNvPr id="17" name="TextBox 16">
            <a:extLst>
              <a:ext uri="{FF2B5EF4-FFF2-40B4-BE49-F238E27FC236}">
                <a16:creationId xmlns:a16="http://schemas.microsoft.com/office/drawing/2014/main" id="{839360D5-A282-C727-6D4E-959A1E10984B}"/>
              </a:ext>
            </a:extLst>
          </p:cNvPr>
          <p:cNvSpPr txBox="1"/>
          <p:nvPr/>
        </p:nvSpPr>
        <p:spPr>
          <a:xfrm>
            <a:off x="337148" y="3073401"/>
            <a:ext cx="17596770" cy="5078313"/>
          </a:xfrm>
          <a:prstGeom prst="rect">
            <a:avLst/>
          </a:prstGeom>
          <a:noFill/>
        </p:spPr>
        <p:txBody>
          <a:bodyPr wrap="square">
            <a:spAutoFit/>
          </a:bodyPr>
          <a:lstStyle/>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Oxfordshire County Council is the Lead Local Flood Authority (LLFA) for the county</a:t>
            </a:r>
          </a:p>
          <a:p>
            <a:pPr marL="457200" indent="-457200">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Developing, maintaining and putting in place a Local Flood Risk Management Strategy for Oxfordshire which will include risks from surface water run-off, groundwater and ordinary watercourses</a:t>
            </a:r>
          </a:p>
          <a:p>
            <a:pPr marL="457200" indent="-457200">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Establishing local management and governance arrangements with other key stakeholders to ensure delivery of effective joined up management of flood risk.</a:t>
            </a:r>
          </a:p>
          <a:p>
            <a:pPr marL="457200" indent="-457200">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Being a statutory consultee on all major planning applications with surface water drainage implications</a:t>
            </a:r>
          </a:p>
          <a:p>
            <a:endParaRPr lang="en-US" dirty="0"/>
          </a:p>
          <a:p>
            <a:endParaRPr lang="en-US" dirty="0"/>
          </a:p>
          <a:p>
            <a:endParaRPr lang="en-US" dirty="0"/>
          </a:p>
          <a:p>
            <a:endParaRPr lang="en-GB" dirty="0"/>
          </a:p>
        </p:txBody>
      </p:sp>
    </p:spTree>
    <p:extLst>
      <p:ext uri="{BB962C8B-B14F-4D97-AF65-F5344CB8AC3E}">
        <p14:creationId xmlns:p14="http://schemas.microsoft.com/office/powerpoint/2010/main" val="35645559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AE0ACA-45B6-3C80-80E2-60939511AC2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E3D03CE-60B4-6EF4-E3CF-340D0DB1EC58}"/>
              </a:ext>
            </a:extLst>
          </p:cNvPr>
          <p:cNvGrpSpPr/>
          <p:nvPr/>
        </p:nvGrpSpPr>
        <p:grpSpPr>
          <a:xfrm>
            <a:off x="0" y="0"/>
            <a:ext cx="18288000" cy="1966873"/>
            <a:chOff x="0" y="0"/>
            <a:chExt cx="4816593" cy="518024"/>
          </a:xfrm>
        </p:grpSpPr>
        <p:sp>
          <p:nvSpPr>
            <p:cNvPr id="3" name="Freeform 3">
              <a:extLst>
                <a:ext uri="{FF2B5EF4-FFF2-40B4-BE49-F238E27FC236}">
                  <a16:creationId xmlns:a16="http://schemas.microsoft.com/office/drawing/2014/main" id="{E2A53C19-2606-6518-00BC-80F15987ED1B}"/>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a:extLst>
                <a:ext uri="{FF2B5EF4-FFF2-40B4-BE49-F238E27FC236}">
                  <a16:creationId xmlns:a16="http://schemas.microsoft.com/office/drawing/2014/main" id="{9690E771-D85A-3B88-97A3-46E56FDCC7B2}"/>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a:extLst>
              <a:ext uri="{FF2B5EF4-FFF2-40B4-BE49-F238E27FC236}">
                <a16:creationId xmlns:a16="http://schemas.microsoft.com/office/drawing/2014/main" id="{2DFC83E7-197A-BC0D-711B-0467772666E4}"/>
              </a:ext>
            </a:extLst>
          </p:cNvPr>
          <p:cNvGrpSpPr/>
          <p:nvPr/>
        </p:nvGrpSpPr>
        <p:grpSpPr>
          <a:xfrm>
            <a:off x="0" y="8866257"/>
            <a:ext cx="18288000" cy="1966873"/>
            <a:chOff x="0" y="0"/>
            <a:chExt cx="4816593" cy="518024"/>
          </a:xfrm>
        </p:grpSpPr>
        <p:sp>
          <p:nvSpPr>
            <p:cNvPr id="6" name="Freeform 6">
              <a:extLst>
                <a:ext uri="{FF2B5EF4-FFF2-40B4-BE49-F238E27FC236}">
                  <a16:creationId xmlns:a16="http://schemas.microsoft.com/office/drawing/2014/main" id="{163983FD-FE01-F9BE-6B5B-B423BB145B65}"/>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a:extLst>
                <a:ext uri="{FF2B5EF4-FFF2-40B4-BE49-F238E27FC236}">
                  <a16:creationId xmlns:a16="http://schemas.microsoft.com/office/drawing/2014/main" id="{2807254C-84F5-5FE2-7519-74162E00B582}"/>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a:extLst>
              <a:ext uri="{FF2B5EF4-FFF2-40B4-BE49-F238E27FC236}">
                <a16:creationId xmlns:a16="http://schemas.microsoft.com/office/drawing/2014/main" id="{56078E86-37E5-70C5-2E89-16110CE136A4}"/>
              </a:ext>
            </a:extLst>
          </p:cNvPr>
          <p:cNvSpPr/>
          <p:nvPr/>
        </p:nvSpPr>
        <p:spPr>
          <a:xfrm>
            <a:off x="15601290"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a:extLst>
              <a:ext uri="{FF2B5EF4-FFF2-40B4-BE49-F238E27FC236}">
                <a16:creationId xmlns:a16="http://schemas.microsoft.com/office/drawing/2014/main" id="{90EF37FD-BBAD-388E-477A-266C1621CCDA}"/>
              </a:ext>
            </a:extLst>
          </p:cNvPr>
          <p:cNvSpPr txBox="1"/>
          <p:nvPr/>
        </p:nvSpPr>
        <p:spPr>
          <a:xfrm>
            <a:off x="654481" y="344402"/>
            <a:ext cx="17481119" cy="1010918"/>
          </a:xfrm>
          <a:prstGeom prst="rect">
            <a:avLst/>
          </a:prstGeom>
        </p:spPr>
        <p:txBody>
          <a:bodyPr wrap="square" lIns="0" tIns="0" rIns="0" bIns="0" rtlCol="0" anchor="t">
            <a:spAutoFit/>
          </a:bodyPr>
          <a:lstStyle/>
          <a:p>
            <a:pPr>
              <a:lnSpc>
                <a:spcPts val="8679"/>
              </a:lnSpc>
            </a:pPr>
            <a:r>
              <a:rPr lang="en-US" sz="5700" dirty="0">
                <a:solidFill>
                  <a:srgbClr val="FFFFFF"/>
                </a:solidFill>
                <a:latin typeface="Praxis LT Pro 1"/>
              </a:rPr>
              <a:t>Local Lead Flood Authority (LLFA)</a:t>
            </a:r>
          </a:p>
        </p:txBody>
      </p:sp>
      <p:sp>
        <p:nvSpPr>
          <p:cNvPr id="17" name="TextBox 16">
            <a:extLst>
              <a:ext uri="{FF2B5EF4-FFF2-40B4-BE49-F238E27FC236}">
                <a16:creationId xmlns:a16="http://schemas.microsoft.com/office/drawing/2014/main" id="{0CA36711-E29B-5868-29BD-7191EE577AFC}"/>
              </a:ext>
            </a:extLst>
          </p:cNvPr>
          <p:cNvSpPr txBox="1"/>
          <p:nvPr/>
        </p:nvSpPr>
        <p:spPr>
          <a:xfrm>
            <a:off x="654481" y="2193903"/>
            <a:ext cx="17287904" cy="5078313"/>
          </a:xfrm>
          <a:prstGeom prst="rect">
            <a:avLst/>
          </a:prstGeom>
          <a:noFill/>
        </p:spPr>
        <p:txBody>
          <a:bodyPr wrap="square">
            <a:spAutoFit/>
          </a:bodyPr>
          <a:lstStyle/>
          <a:p>
            <a:endParaRPr lang="en-US"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Preliminary Flood Risk Assessments</a:t>
            </a:r>
          </a:p>
          <a:p>
            <a:pPr marL="457200" indent="-457200">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Establishing and maintaining a register of flood risk management assets</a:t>
            </a:r>
          </a:p>
          <a:p>
            <a:pPr marL="457200" indent="-457200">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Investigating flooding incidents where necessary (‘section 19’ investigations):</a:t>
            </a:r>
          </a:p>
          <a:p>
            <a:pPr marL="457200" indent="-457200">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914400" lvl="1" indent="-457200">
              <a:buFont typeface="Courier New" panose="02070309020205020404" pitchFamily="49" charset="0"/>
              <a:buChar char="o"/>
            </a:pPr>
            <a:r>
              <a:rPr lang="en-US" sz="2800" dirty="0">
                <a:latin typeface="Arial" panose="020B0604020202020204" pitchFamily="34" charset="0"/>
                <a:cs typeface="Arial" panose="020B0604020202020204" pitchFamily="34" charset="0"/>
              </a:rPr>
              <a:t>to understand causes &amp; ensure that appropriate agencies play their role in the effective management of flooding incidents and recovery</a:t>
            </a:r>
          </a:p>
          <a:p>
            <a:endParaRPr lang="en-US" dirty="0"/>
          </a:p>
          <a:p>
            <a:endParaRPr lang="en-US" dirty="0"/>
          </a:p>
          <a:p>
            <a:endParaRPr lang="en-US" dirty="0"/>
          </a:p>
          <a:p>
            <a:endParaRPr lang="en-GB" dirty="0"/>
          </a:p>
        </p:txBody>
      </p:sp>
    </p:spTree>
    <p:extLst>
      <p:ext uri="{BB962C8B-B14F-4D97-AF65-F5344CB8AC3E}">
        <p14:creationId xmlns:p14="http://schemas.microsoft.com/office/powerpoint/2010/main" val="3764707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C804E3-7C3B-7461-28A2-725FD0CFCC9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AADC98F-5AE3-E6A2-82FC-63E9FB4970A0}"/>
              </a:ext>
            </a:extLst>
          </p:cNvPr>
          <p:cNvGrpSpPr/>
          <p:nvPr/>
        </p:nvGrpSpPr>
        <p:grpSpPr>
          <a:xfrm>
            <a:off x="0" y="0"/>
            <a:ext cx="18288000" cy="1966873"/>
            <a:chOff x="0" y="0"/>
            <a:chExt cx="4816593" cy="518024"/>
          </a:xfrm>
        </p:grpSpPr>
        <p:sp>
          <p:nvSpPr>
            <p:cNvPr id="3" name="Freeform 3">
              <a:extLst>
                <a:ext uri="{FF2B5EF4-FFF2-40B4-BE49-F238E27FC236}">
                  <a16:creationId xmlns:a16="http://schemas.microsoft.com/office/drawing/2014/main" id="{7479033F-A5FD-01A5-3D42-0E0F9E85B18D}"/>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a:extLst>
                <a:ext uri="{FF2B5EF4-FFF2-40B4-BE49-F238E27FC236}">
                  <a16:creationId xmlns:a16="http://schemas.microsoft.com/office/drawing/2014/main" id="{95A2BA74-8382-0B8C-3E2A-F12461354DD1}"/>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a:extLst>
              <a:ext uri="{FF2B5EF4-FFF2-40B4-BE49-F238E27FC236}">
                <a16:creationId xmlns:a16="http://schemas.microsoft.com/office/drawing/2014/main" id="{F07BE7B4-3DD1-A2CC-75C2-8BA604BBBF72}"/>
              </a:ext>
            </a:extLst>
          </p:cNvPr>
          <p:cNvGrpSpPr/>
          <p:nvPr/>
        </p:nvGrpSpPr>
        <p:grpSpPr>
          <a:xfrm>
            <a:off x="0" y="8866257"/>
            <a:ext cx="18288000" cy="1966873"/>
            <a:chOff x="0" y="0"/>
            <a:chExt cx="4816593" cy="518024"/>
          </a:xfrm>
        </p:grpSpPr>
        <p:sp>
          <p:nvSpPr>
            <p:cNvPr id="6" name="Freeform 6">
              <a:extLst>
                <a:ext uri="{FF2B5EF4-FFF2-40B4-BE49-F238E27FC236}">
                  <a16:creationId xmlns:a16="http://schemas.microsoft.com/office/drawing/2014/main" id="{9DF831D0-0EBE-7556-80AE-86B860CD23A4}"/>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a:extLst>
                <a:ext uri="{FF2B5EF4-FFF2-40B4-BE49-F238E27FC236}">
                  <a16:creationId xmlns:a16="http://schemas.microsoft.com/office/drawing/2014/main" id="{57232744-7C9E-2051-B8D6-C4A3B9D038C3}"/>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a:extLst>
              <a:ext uri="{FF2B5EF4-FFF2-40B4-BE49-F238E27FC236}">
                <a16:creationId xmlns:a16="http://schemas.microsoft.com/office/drawing/2014/main" id="{DE040977-E854-45F4-E652-3DCD18D60B3D}"/>
              </a:ext>
            </a:extLst>
          </p:cNvPr>
          <p:cNvSpPr/>
          <p:nvPr/>
        </p:nvSpPr>
        <p:spPr>
          <a:xfrm>
            <a:off x="15601290"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a:extLst>
              <a:ext uri="{FF2B5EF4-FFF2-40B4-BE49-F238E27FC236}">
                <a16:creationId xmlns:a16="http://schemas.microsoft.com/office/drawing/2014/main" id="{2D0AF843-D555-87AF-7700-41B94EB7FE9F}"/>
              </a:ext>
            </a:extLst>
          </p:cNvPr>
          <p:cNvSpPr txBox="1"/>
          <p:nvPr/>
        </p:nvSpPr>
        <p:spPr>
          <a:xfrm>
            <a:off x="654481" y="344402"/>
            <a:ext cx="17481119" cy="1010918"/>
          </a:xfrm>
          <a:prstGeom prst="rect">
            <a:avLst/>
          </a:prstGeom>
        </p:spPr>
        <p:txBody>
          <a:bodyPr wrap="square" lIns="0" tIns="0" rIns="0" bIns="0" rtlCol="0" anchor="t">
            <a:spAutoFit/>
          </a:bodyPr>
          <a:lstStyle/>
          <a:p>
            <a:pPr>
              <a:lnSpc>
                <a:spcPts val="8679"/>
              </a:lnSpc>
            </a:pPr>
            <a:r>
              <a:rPr lang="en-US" sz="5700" dirty="0">
                <a:solidFill>
                  <a:srgbClr val="FFFFFF"/>
                </a:solidFill>
                <a:latin typeface="Praxis LT Pro 1"/>
              </a:rPr>
              <a:t>What Cherwell Cannot Do – during a flood event</a:t>
            </a:r>
          </a:p>
        </p:txBody>
      </p:sp>
      <p:sp>
        <p:nvSpPr>
          <p:cNvPr id="15" name="Rectangle 14">
            <a:extLst>
              <a:ext uri="{FF2B5EF4-FFF2-40B4-BE49-F238E27FC236}">
                <a16:creationId xmlns:a16="http://schemas.microsoft.com/office/drawing/2014/main" id="{9149BD24-4EFF-F650-D7CC-BADCEA12BB81}"/>
              </a:ext>
            </a:extLst>
          </p:cNvPr>
          <p:cNvSpPr/>
          <p:nvPr/>
        </p:nvSpPr>
        <p:spPr>
          <a:xfrm>
            <a:off x="654481" y="2176274"/>
            <a:ext cx="17264091" cy="6124754"/>
          </a:xfrm>
          <a:prstGeom prst="rect">
            <a:avLst/>
          </a:prstGeom>
        </p:spPr>
        <p:txBody>
          <a:bodyPr wrap="square">
            <a:spAutoFit/>
          </a:bodyPr>
          <a:lstStyle/>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We do not issue sandbags either for:</a:t>
            </a:r>
          </a:p>
          <a:p>
            <a:pPr marL="457200" indent="-457200">
              <a:buFont typeface="Arial" panose="020B0604020202020204" pitchFamily="34" charset="0"/>
              <a:buChar char="•"/>
            </a:pPr>
            <a:endParaRPr lang="en-GB" sz="2800" dirty="0">
              <a:latin typeface="Arial" panose="020B0604020202020204" pitchFamily="34" charset="0"/>
              <a:cs typeface="Arial" panose="020B0604020202020204" pitchFamily="34" charset="0"/>
            </a:endParaRPr>
          </a:p>
          <a:p>
            <a:pPr marL="457200" lvl="0" indent="-457200">
              <a:buFont typeface="Wingdings" panose="05000000000000000000" pitchFamily="2" charset="2"/>
              <a:buChar char="v"/>
            </a:pPr>
            <a:r>
              <a:rPr lang="en-GB" sz="2800" dirty="0">
                <a:latin typeface="Arial" panose="020B0604020202020204" pitchFamily="34" charset="0"/>
                <a:cs typeface="Arial" panose="020B0604020202020204" pitchFamily="34" charset="0"/>
              </a:rPr>
              <a:t>Collection from our depots</a:t>
            </a:r>
          </a:p>
          <a:p>
            <a:pPr marL="457200" lvl="0" indent="-457200">
              <a:buFont typeface="Wingdings" panose="05000000000000000000" pitchFamily="2" charset="2"/>
              <a:buChar char="v"/>
            </a:pPr>
            <a:r>
              <a:rPr lang="en-GB" sz="2800" dirty="0">
                <a:latin typeface="Arial" panose="020B0604020202020204" pitchFamily="34" charset="0"/>
                <a:cs typeface="Arial" panose="020B0604020202020204" pitchFamily="34" charset="0"/>
              </a:rPr>
              <a:t>Delivery to properties</a:t>
            </a:r>
          </a:p>
          <a:p>
            <a:pPr marL="457200" lvl="0" indent="-457200">
              <a:buFont typeface="Wingdings" panose="05000000000000000000" pitchFamily="2" charset="2"/>
              <a:buChar char="v"/>
            </a:pPr>
            <a:r>
              <a:rPr lang="en-GB" sz="2800" dirty="0">
                <a:latin typeface="Arial" panose="020B0604020202020204" pitchFamily="34" charset="0"/>
                <a:cs typeface="Arial" panose="020B0604020202020204" pitchFamily="34" charset="0"/>
              </a:rPr>
              <a:t>Central delivery to locations for pick-up by others to help themselves</a:t>
            </a:r>
          </a:p>
          <a:p>
            <a:pPr marL="457200" indent="-457200">
              <a:buFont typeface="Arial" panose="020B0604020202020204" pitchFamily="34" charset="0"/>
              <a:buChar char="•"/>
            </a:pPr>
            <a:endParaRPr lang="en-GB"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In most cases sandbags offer very little protection.  They might keep out 25mm/50mm of water in certain circumstances but are often of no value.</a:t>
            </a:r>
          </a:p>
          <a:p>
            <a:endParaRPr lang="en-GB"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That does not prevent those who want them to purchase and fill them at their own cost.</a:t>
            </a:r>
          </a:p>
          <a:p>
            <a:endParaRPr lang="en-GB"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We cannot dispose of any used sandbags.</a:t>
            </a:r>
          </a:p>
          <a:p>
            <a:endParaRPr lang="en-GB"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Be aware!  They may have been contaminated with sewage.</a:t>
            </a:r>
          </a:p>
        </p:txBody>
      </p:sp>
    </p:spTree>
    <p:extLst>
      <p:ext uri="{BB962C8B-B14F-4D97-AF65-F5344CB8AC3E}">
        <p14:creationId xmlns:p14="http://schemas.microsoft.com/office/powerpoint/2010/main" val="31052299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773F3E-5284-83DC-DD02-AB38241D73E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7DCD232-4217-4B6A-97FF-5EE1D5F14006}"/>
              </a:ext>
            </a:extLst>
          </p:cNvPr>
          <p:cNvGrpSpPr/>
          <p:nvPr/>
        </p:nvGrpSpPr>
        <p:grpSpPr>
          <a:xfrm>
            <a:off x="0" y="0"/>
            <a:ext cx="18288000" cy="1966873"/>
            <a:chOff x="0" y="0"/>
            <a:chExt cx="4816593" cy="518024"/>
          </a:xfrm>
        </p:grpSpPr>
        <p:sp>
          <p:nvSpPr>
            <p:cNvPr id="3" name="Freeform 3">
              <a:extLst>
                <a:ext uri="{FF2B5EF4-FFF2-40B4-BE49-F238E27FC236}">
                  <a16:creationId xmlns:a16="http://schemas.microsoft.com/office/drawing/2014/main" id="{3FAF5C29-62F6-254B-D258-0E3A2E7142C3}"/>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a:extLst>
                <a:ext uri="{FF2B5EF4-FFF2-40B4-BE49-F238E27FC236}">
                  <a16:creationId xmlns:a16="http://schemas.microsoft.com/office/drawing/2014/main" id="{AA563EA0-38C3-0AD9-B06C-3D78FEADF169}"/>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a:extLst>
              <a:ext uri="{FF2B5EF4-FFF2-40B4-BE49-F238E27FC236}">
                <a16:creationId xmlns:a16="http://schemas.microsoft.com/office/drawing/2014/main" id="{A2623A4B-EA6B-24F7-8C7C-0D3CEBF145EA}"/>
              </a:ext>
            </a:extLst>
          </p:cNvPr>
          <p:cNvGrpSpPr/>
          <p:nvPr/>
        </p:nvGrpSpPr>
        <p:grpSpPr>
          <a:xfrm>
            <a:off x="0" y="8866257"/>
            <a:ext cx="18288000" cy="1966873"/>
            <a:chOff x="0" y="0"/>
            <a:chExt cx="4816593" cy="518024"/>
          </a:xfrm>
        </p:grpSpPr>
        <p:sp>
          <p:nvSpPr>
            <p:cNvPr id="6" name="Freeform 6">
              <a:extLst>
                <a:ext uri="{FF2B5EF4-FFF2-40B4-BE49-F238E27FC236}">
                  <a16:creationId xmlns:a16="http://schemas.microsoft.com/office/drawing/2014/main" id="{30631598-DB18-CAE0-DCF7-0A7DF697D17E}"/>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a:extLst>
                <a:ext uri="{FF2B5EF4-FFF2-40B4-BE49-F238E27FC236}">
                  <a16:creationId xmlns:a16="http://schemas.microsoft.com/office/drawing/2014/main" id="{BF22343A-1BCF-9525-4B86-8F46204F882A}"/>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a:extLst>
              <a:ext uri="{FF2B5EF4-FFF2-40B4-BE49-F238E27FC236}">
                <a16:creationId xmlns:a16="http://schemas.microsoft.com/office/drawing/2014/main" id="{33B5352D-9D32-C4C6-FFDF-32F2302C808F}"/>
              </a:ext>
            </a:extLst>
          </p:cNvPr>
          <p:cNvSpPr/>
          <p:nvPr/>
        </p:nvSpPr>
        <p:spPr>
          <a:xfrm>
            <a:off x="15601290"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a:extLst>
              <a:ext uri="{FF2B5EF4-FFF2-40B4-BE49-F238E27FC236}">
                <a16:creationId xmlns:a16="http://schemas.microsoft.com/office/drawing/2014/main" id="{29B24ED9-CE86-03AC-5FFB-D34AFFD1B70B}"/>
              </a:ext>
            </a:extLst>
          </p:cNvPr>
          <p:cNvSpPr txBox="1"/>
          <p:nvPr/>
        </p:nvSpPr>
        <p:spPr>
          <a:xfrm>
            <a:off x="654481" y="344402"/>
            <a:ext cx="17481119" cy="991553"/>
          </a:xfrm>
          <a:prstGeom prst="rect">
            <a:avLst/>
          </a:prstGeom>
        </p:spPr>
        <p:txBody>
          <a:bodyPr wrap="square" lIns="0" tIns="0" rIns="0" bIns="0" rtlCol="0" anchor="t">
            <a:spAutoFit/>
          </a:bodyPr>
          <a:lstStyle/>
          <a:p>
            <a:pPr>
              <a:lnSpc>
                <a:spcPts val="8679"/>
              </a:lnSpc>
            </a:pPr>
            <a:r>
              <a:rPr lang="en-US" sz="4800" b="1" dirty="0">
                <a:solidFill>
                  <a:srgbClr val="FFFFFF"/>
                </a:solidFill>
                <a:latin typeface="Praxis LT Pro 1"/>
              </a:rPr>
              <a:t>Joint Oxfordshire Resilience Team – CDC Paid Service</a:t>
            </a:r>
          </a:p>
        </p:txBody>
      </p:sp>
      <p:sp>
        <p:nvSpPr>
          <p:cNvPr id="15" name="Rectangle 14">
            <a:extLst>
              <a:ext uri="{FF2B5EF4-FFF2-40B4-BE49-F238E27FC236}">
                <a16:creationId xmlns:a16="http://schemas.microsoft.com/office/drawing/2014/main" id="{3BF9E937-783B-370D-9827-14D9D7EA4829}"/>
              </a:ext>
            </a:extLst>
          </p:cNvPr>
          <p:cNvSpPr/>
          <p:nvPr/>
        </p:nvSpPr>
        <p:spPr>
          <a:xfrm>
            <a:off x="654481" y="2147699"/>
            <a:ext cx="17264091" cy="523220"/>
          </a:xfrm>
          <a:prstGeom prst="rect">
            <a:avLst/>
          </a:prstGeom>
        </p:spPr>
        <p:txBody>
          <a:bodyPr wrap="square">
            <a:spAutoFit/>
          </a:bodyPr>
          <a:lstStyle/>
          <a:p>
            <a:endParaRPr lang="en-GB" sz="2800" dirty="0">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0F758070-BEF0-E72B-D0A4-16F094CD7180}"/>
              </a:ext>
            </a:extLst>
          </p:cNvPr>
          <p:cNvSpPr txBox="1"/>
          <p:nvPr/>
        </p:nvSpPr>
        <p:spPr>
          <a:xfrm>
            <a:off x="308870" y="1966873"/>
            <a:ext cx="17633515" cy="5109091"/>
          </a:xfrm>
          <a:prstGeom prst="rect">
            <a:avLst/>
          </a:prstGeom>
          <a:noFill/>
        </p:spPr>
        <p:txBody>
          <a:bodyPr wrap="square">
            <a:spAutoFit/>
          </a:bodyPr>
          <a:lstStyle/>
          <a:p>
            <a:pPr algn="just"/>
            <a:r>
              <a:rPr lang="en-GB" sz="2800" b="1" dirty="0">
                <a:latin typeface="Arial" panose="020B0604020202020204" pitchFamily="34" charset="0"/>
                <a:cs typeface="Arial" panose="020B0604020202020204" pitchFamily="34" charset="0"/>
              </a:rPr>
              <a:t>Prepare = Community resilience</a:t>
            </a:r>
          </a:p>
          <a:p>
            <a:pPr algn="just"/>
            <a:endParaRPr lang="en-GB" sz="2800" dirty="0">
              <a:latin typeface="Arial" panose="020B0604020202020204" pitchFamily="34" charset="0"/>
              <a:cs typeface="Arial" panose="020B0604020202020204" pitchFamily="34" charset="0"/>
            </a:endParaRPr>
          </a:p>
          <a:p>
            <a:pPr marL="457200" indent="-457200" algn="just">
              <a:buFont typeface="Arial" panose="020B0604020202020204" pitchFamily="34" charset="0"/>
              <a:buChar char="•"/>
            </a:pPr>
            <a:r>
              <a:rPr lang="en-GB" sz="2800" dirty="0">
                <a:latin typeface="Arial" panose="020B0604020202020204" pitchFamily="34" charset="0"/>
                <a:cs typeface="Arial" panose="020B0604020202020204" pitchFamily="34" charset="0"/>
              </a:rPr>
              <a:t>We work with communities to develop Community Emergency Plans (not just for flooding risk).</a:t>
            </a:r>
          </a:p>
          <a:p>
            <a:pPr marL="457200" indent="-457200" algn="just">
              <a:buFont typeface="Arial" panose="020B0604020202020204" pitchFamily="34" charset="0"/>
              <a:buChar char="•"/>
            </a:pPr>
            <a:endParaRPr lang="en-GB" sz="2800" dirty="0">
              <a:latin typeface="Arial" panose="020B0604020202020204" pitchFamily="34" charset="0"/>
              <a:cs typeface="Arial" panose="020B0604020202020204" pitchFamily="34" charset="0"/>
            </a:endParaRPr>
          </a:p>
          <a:p>
            <a:pPr marL="457200" indent="-457200" algn="just">
              <a:buFont typeface="Arial" panose="020B0604020202020204" pitchFamily="34" charset="0"/>
              <a:buChar char="•"/>
            </a:pPr>
            <a:r>
              <a:rPr lang="en-GB" sz="2800" dirty="0">
                <a:latin typeface="Arial" panose="020B0604020202020204" pitchFamily="34" charset="0"/>
                <a:cs typeface="Arial" panose="020B0604020202020204" pitchFamily="34" charset="0"/>
              </a:rPr>
              <a:t>We attend events and give presentations including with partners.</a:t>
            </a:r>
          </a:p>
          <a:p>
            <a:pPr marL="457200" indent="-457200" algn="just">
              <a:buFont typeface="Arial" panose="020B0604020202020204" pitchFamily="34" charset="0"/>
              <a:buChar char="•"/>
            </a:pPr>
            <a:endParaRPr lang="en-GB" sz="2800" dirty="0">
              <a:latin typeface="Arial" panose="020B0604020202020204" pitchFamily="34" charset="0"/>
              <a:cs typeface="Arial" panose="020B0604020202020204" pitchFamily="34" charset="0"/>
            </a:endParaRPr>
          </a:p>
          <a:p>
            <a:pPr marL="457200" indent="-457200" algn="just">
              <a:buFont typeface="Arial" panose="020B0604020202020204" pitchFamily="34" charset="0"/>
              <a:buChar char="•"/>
            </a:pPr>
            <a:r>
              <a:rPr lang="en-GB" sz="2800" dirty="0">
                <a:latin typeface="Arial" panose="020B0604020202020204" pitchFamily="34" charset="0"/>
                <a:cs typeface="Arial" panose="020B0604020202020204" pitchFamily="34" charset="0"/>
              </a:rPr>
              <a:t>We encourage those eligible to sign up to PSR lists.</a:t>
            </a:r>
          </a:p>
          <a:p>
            <a:pPr marL="457200" indent="-457200" algn="just">
              <a:buFont typeface="Arial" panose="020B0604020202020204" pitchFamily="34" charset="0"/>
              <a:buChar char="•"/>
            </a:pPr>
            <a:endParaRPr lang="en-GB" sz="2800" dirty="0">
              <a:latin typeface="Arial" panose="020B0604020202020204" pitchFamily="34" charset="0"/>
              <a:cs typeface="Arial" panose="020B0604020202020204" pitchFamily="34" charset="0"/>
            </a:endParaRPr>
          </a:p>
          <a:p>
            <a:pPr marL="457200" indent="-457200" algn="just">
              <a:buFont typeface="Arial" panose="020B0604020202020204" pitchFamily="34" charset="0"/>
              <a:buChar char="•"/>
            </a:pPr>
            <a:r>
              <a:rPr lang="en-GB" sz="2800" dirty="0">
                <a:latin typeface="Arial" panose="020B0604020202020204" pitchFamily="34" charset="0"/>
                <a:cs typeface="Arial" panose="020B0604020202020204" pitchFamily="34" charset="0"/>
              </a:rPr>
              <a:t>We provide information and resources to communities, individuals and businesses.</a:t>
            </a:r>
          </a:p>
          <a:p>
            <a:pPr marL="457200" indent="-457200" algn="just">
              <a:buFont typeface="Arial" panose="020B0604020202020204" pitchFamily="34" charset="0"/>
              <a:buChar char="•"/>
            </a:pPr>
            <a:endParaRPr lang="en-GB" sz="2800" dirty="0">
              <a:latin typeface="Arial" panose="020B0604020202020204" pitchFamily="34" charset="0"/>
              <a:cs typeface="Arial" panose="020B0604020202020204" pitchFamily="34" charset="0"/>
            </a:endParaRPr>
          </a:p>
          <a:p>
            <a:pPr marL="457200" indent="-457200" algn="just">
              <a:buFont typeface="Arial" panose="020B0604020202020204" pitchFamily="34" charset="0"/>
              <a:buChar char="•"/>
            </a:pPr>
            <a:r>
              <a:rPr lang="en-GB" sz="2800" dirty="0">
                <a:latin typeface="Arial" panose="020B0604020202020204" pitchFamily="34" charset="0"/>
                <a:cs typeface="Arial" panose="020B0604020202020204" pitchFamily="34" charset="0"/>
              </a:rPr>
              <a:t>We maintain a public facing webpage with information and resources.</a:t>
            </a:r>
            <a:endParaRPr lang="en-GB" sz="2800" b="1" dirty="0">
              <a:latin typeface="Arial" panose="020B0604020202020204" pitchFamily="34" charset="0"/>
              <a:cs typeface="Arial" panose="020B0604020202020204" pitchFamily="34" charset="0"/>
            </a:endParaRPr>
          </a:p>
          <a:p>
            <a:pPr algn="just"/>
            <a:endParaRPr lang="en-GB" sz="1800" dirty="0"/>
          </a:p>
        </p:txBody>
      </p:sp>
    </p:spTree>
    <p:extLst>
      <p:ext uri="{BB962C8B-B14F-4D97-AF65-F5344CB8AC3E}">
        <p14:creationId xmlns:p14="http://schemas.microsoft.com/office/powerpoint/2010/main" val="18904960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059425-AA09-1731-BFA5-DA4C9C220CA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86E9EF6-9974-D6C4-A211-1732EAFCE3C1}"/>
              </a:ext>
            </a:extLst>
          </p:cNvPr>
          <p:cNvGrpSpPr/>
          <p:nvPr/>
        </p:nvGrpSpPr>
        <p:grpSpPr>
          <a:xfrm>
            <a:off x="-12117" y="0"/>
            <a:ext cx="18288000" cy="1966873"/>
            <a:chOff x="0" y="0"/>
            <a:chExt cx="4816593" cy="518024"/>
          </a:xfrm>
        </p:grpSpPr>
        <p:sp>
          <p:nvSpPr>
            <p:cNvPr id="3" name="Freeform 3">
              <a:extLst>
                <a:ext uri="{FF2B5EF4-FFF2-40B4-BE49-F238E27FC236}">
                  <a16:creationId xmlns:a16="http://schemas.microsoft.com/office/drawing/2014/main" id="{D2086142-EBA9-090E-EE56-B68D30F912E2}"/>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a:extLst>
                <a:ext uri="{FF2B5EF4-FFF2-40B4-BE49-F238E27FC236}">
                  <a16:creationId xmlns:a16="http://schemas.microsoft.com/office/drawing/2014/main" id="{E7BA2C99-F554-5D31-B05B-8000ED6D5F31}"/>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a:extLst>
              <a:ext uri="{FF2B5EF4-FFF2-40B4-BE49-F238E27FC236}">
                <a16:creationId xmlns:a16="http://schemas.microsoft.com/office/drawing/2014/main" id="{2475A67E-B1F3-CAF9-CFB8-0D0CB0744112}"/>
              </a:ext>
            </a:extLst>
          </p:cNvPr>
          <p:cNvGrpSpPr/>
          <p:nvPr/>
        </p:nvGrpSpPr>
        <p:grpSpPr>
          <a:xfrm>
            <a:off x="0" y="8866257"/>
            <a:ext cx="18288000" cy="1966873"/>
            <a:chOff x="0" y="0"/>
            <a:chExt cx="4816593" cy="518024"/>
          </a:xfrm>
        </p:grpSpPr>
        <p:sp>
          <p:nvSpPr>
            <p:cNvPr id="6" name="Freeform 6">
              <a:extLst>
                <a:ext uri="{FF2B5EF4-FFF2-40B4-BE49-F238E27FC236}">
                  <a16:creationId xmlns:a16="http://schemas.microsoft.com/office/drawing/2014/main" id="{8D8C0D06-C2D4-1FA3-D0DC-D129C08177CB}"/>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a:extLst>
                <a:ext uri="{FF2B5EF4-FFF2-40B4-BE49-F238E27FC236}">
                  <a16:creationId xmlns:a16="http://schemas.microsoft.com/office/drawing/2014/main" id="{DAB9826F-620A-EC0C-9B15-ADFB35949A97}"/>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a:extLst>
              <a:ext uri="{FF2B5EF4-FFF2-40B4-BE49-F238E27FC236}">
                <a16:creationId xmlns:a16="http://schemas.microsoft.com/office/drawing/2014/main" id="{D1EE611D-1EEC-0BE0-6B3B-362CD8E43728}"/>
              </a:ext>
            </a:extLst>
          </p:cNvPr>
          <p:cNvSpPr/>
          <p:nvPr/>
        </p:nvSpPr>
        <p:spPr>
          <a:xfrm>
            <a:off x="15601290"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a:extLst>
              <a:ext uri="{FF2B5EF4-FFF2-40B4-BE49-F238E27FC236}">
                <a16:creationId xmlns:a16="http://schemas.microsoft.com/office/drawing/2014/main" id="{4402360A-9C1E-A527-C0CD-CF89F3A84224}"/>
              </a:ext>
            </a:extLst>
          </p:cNvPr>
          <p:cNvSpPr txBox="1"/>
          <p:nvPr/>
        </p:nvSpPr>
        <p:spPr>
          <a:xfrm>
            <a:off x="654481" y="344402"/>
            <a:ext cx="17481119" cy="991553"/>
          </a:xfrm>
          <a:prstGeom prst="rect">
            <a:avLst/>
          </a:prstGeom>
        </p:spPr>
        <p:txBody>
          <a:bodyPr wrap="square" lIns="0" tIns="0" rIns="0" bIns="0" rtlCol="0" anchor="t">
            <a:spAutoFit/>
          </a:bodyPr>
          <a:lstStyle/>
          <a:p>
            <a:pPr>
              <a:lnSpc>
                <a:spcPts val="8679"/>
              </a:lnSpc>
            </a:pPr>
            <a:r>
              <a:rPr lang="en-US" sz="4800" b="1" dirty="0">
                <a:solidFill>
                  <a:srgbClr val="FFFFFF"/>
                </a:solidFill>
                <a:latin typeface="Praxis LT Pro 1"/>
              </a:rPr>
              <a:t>Joint Oxfordshire Resilience Team – CDC Paid Service</a:t>
            </a:r>
          </a:p>
        </p:txBody>
      </p:sp>
      <p:sp>
        <p:nvSpPr>
          <p:cNvPr id="15" name="Rectangle 14">
            <a:extLst>
              <a:ext uri="{FF2B5EF4-FFF2-40B4-BE49-F238E27FC236}">
                <a16:creationId xmlns:a16="http://schemas.microsoft.com/office/drawing/2014/main" id="{EDC63AB4-8A01-AE41-7EF8-EA6ED0927978}"/>
              </a:ext>
            </a:extLst>
          </p:cNvPr>
          <p:cNvSpPr/>
          <p:nvPr/>
        </p:nvSpPr>
        <p:spPr>
          <a:xfrm>
            <a:off x="654481" y="2147699"/>
            <a:ext cx="17264091" cy="523220"/>
          </a:xfrm>
          <a:prstGeom prst="rect">
            <a:avLst/>
          </a:prstGeom>
        </p:spPr>
        <p:txBody>
          <a:bodyPr wrap="square">
            <a:spAutoFit/>
          </a:bodyPr>
          <a:lstStyle/>
          <a:p>
            <a:endParaRPr lang="en-GB" sz="2800" dirty="0">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9BDA6E1F-2135-79B6-8DF9-927598F9591A}"/>
              </a:ext>
            </a:extLst>
          </p:cNvPr>
          <p:cNvSpPr txBox="1"/>
          <p:nvPr/>
        </p:nvSpPr>
        <p:spPr>
          <a:xfrm>
            <a:off x="369428" y="1866900"/>
            <a:ext cx="17766172" cy="6986528"/>
          </a:xfrm>
          <a:prstGeom prst="rect">
            <a:avLst/>
          </a:prstGeom>
          <a:noFill/>
        </p:spPr>
        <p:txBody>
          <a:bodyPr wrap="square">
            <a:spAutoFit/>
          </a:bodyPr>
          <a:lstStyle/>
          <a:p>
            <a:r>
              <a:rPr lang="en-GB" sz="2800" b="1" dirty="0">
                <a:latin typeface="Arial" panose="020B0604020202020204" pitchFamily="34" charset="0"/>
                <a:cs typeface="Arial" panose="020B0604020202020204" pitchFamily="34" charset="0"/>
              </a:rPr>
              <a:t>Planning</a:t>
            </a: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Write and activate County and Cherwell Emergency plans for flooding and adverse weather &amp; Incident Management Frameworks</a:t>
            </a:r>
          </a:p>
          <a:p>
            <a:pPr marL="457200" indent="-457200">
              <a:buFont typeface="Arial" panose="020B0604020202020204" pitchFamily="34" charset="0"/>
              <a:buChar char="•"/>
            </a:pPr>
            <a:endParaRPr lang="en-GB"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Coordinate, train and hold a list of County Council and Cherwell employees who are Emergency Response Volunteers ERVs.</a:t>
            </a:r>
          </a:p>
          <a:p>
            <a:pPr marL="457200" indent="-457200">
              <a:buFont typeface="Arial" panose="020B0604020202020204" pitchFamily="34" charset="0"/>
              <a:buChar char="•"/>
            </a:pPr>
            <a:endParaRPr lang="en-GB"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Identify, communicate and plan assistance centres across Cherwell ( Banbury, Bicester, Kidlington and Parish community halls), We procure, hold and maintain equipment for assistance centre use. ( 3 x County sets and 1 x CDC Box held at Banbury Fire Station 24-hour access)</a:t>
            </a:r>
          </a:p>
          <a:p>
            <a:pPr marL="457200" indent="-457200">
              <a:buFont typeface="Arial" panose="020B0604020202020204" pitchFamily="34" charset="0"/>
              <a:buChar char="•"/>
            </a:pPr>
            <a:endParaRPr lang="en-GB"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Work closely with partners (Met Office, Environment Agency etc) to monitor and prepare for future events.</a:t>
            </a:r>
          </a:p>
          <a:p>
            <a:pPr marL="457200" indent="-457200">
              <a:buFont typeface="Arial" panose="020B0604020202020204" pitchFamily="34" charset="0"/>
              <a:buChar char="•"/>
            </a:pPr>
            <a:endParaRPr lang="en-GB"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Work together with the Thames Valley Local Resilience Forum in the development of wider command structures, consult on the TVLRF plans and Training and exercising (assistance centres, flooding, scenarios etc)</a:t>
            </a:r>
          </a:p>
        </p:txBody>
      </p:sp>
    </p:spTree>
    <p:extLst>
      <p:ext uri="{BB962C8B-B14F-4D97-AF65-F5344CB8AC3E}">
        <p14:creationId xmlns:p14="http://schemas.microsoft.com/office/powerpoint/2010/main" val="19419745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151D8E-A657-2630-9623-4BDB6022A2F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039881C-BDBE-F3BC-3349-716F449CA89B}"/>
              </a:ext>
            </a:extLst>
          </p:cNvPr>
          <p:cNvGrpSpPr/>
          <p:nvPr/>
        </p:nvGrpSpPr>
        <p:grpSpPr>
          <a:xfrm>
            <a:off x="-12117" y="0"/>
            <a:ext cx="18288000" cy="1966873"/>
            <a:chOff x="0" y="0"/>
            <a:chExt cx="4816593" cy="518024"/>
          </a:xfrm>
        </p:grpSpPr>
        <p:sp>
          <p:nvSpPr>
            <p:cNvPr id="3" name="Freeform 3">
              <a:extLst>
                <a:ext uri="{FF2B5EF4-FFF2-40B4-BE49-F238E27FC236}">
                  <a16:creationId xmlns:a16="http://schemas.microsoft.com/office/drawing/2014/main" id="{840F8D8A-0BD2-41BD-F3BF-4B8582945B2E}"/>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a:extLst>
                <a:ext uri="{FF2B5EF4-FFF2-40B4-BE49-F238E27FC236}">
                  <a16:creationId xmlns:a16="http://schemas.microsoft.com/office/drawing/2014/main" id="{3A76DAD5-A6FC-063C-BA4F-3088CAD3519A}"/>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a:extLst>
              <a:ext uri="{FF2B5EF4-FFF2-40B4-BE49-F238E27FC236}">
                <a16:creationId xmlns:a16="http://schemas.microsoft.com/office/drawing/2014/main" id="{25F25898-23AB-AB5A-05F7-EADD0BC33B92}"/>
              </a:ext>
            </a:extLst>
          </p:cNvPr>
          <p:cNvGrpSpPr/>
          <p:nvPr/>
        </p:nvGrpSpPr>
        <p:grpSpPr>
          <a:xfrm>
            <a:off x="0" y="8866257"/>
            <a:ext cx="18288000" cy="1966873"/>
            <a:chOff x="0" y="0"/>
            <a:chExt cx="4816593" cy="518024"/>
          </a:xfrm>
        </p:grpSpPr>
        <p:sp>
          <p:nvSpPr>
            <p:cNvPr id="6" name="Freeform 6">
              <a:extLst>
                <a:ext uri="{FF2B5EF4-FFF2-40B4-BE49-F238E27FC236}">
                  <a16:creationId xmlns:a16="http://schemas.microsoft.com/office/drawing/2014/main" id="{45F5D479-F52C-7E5C-443D-3C341790D3CD}"/>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a:extLst>
                <a:ext uri="{FF2B5EF4-FFF2-40B4-BE49-F238E27FC236}">
                  <a16:creationId xmlns:a16="http://schemas.microsoft.com/office/drawing/2014/main" id="{2C19EBB7-1F37-338C-C3DD-EB33DD28E0E5}"/>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a:extLst>
              <a:ext uri="{FF2B5EF4-FFF2-40B4-BE49-F238E27FC236}">
                <a16:creationId xmlns:a16="http://schemas.microsoft.com/office/drawing/2014/main" id="{C4E4170A-E863-36F5-5A38-9E6359E14DAB}"/>
              </a:ext>
            </a:extLst>
          </p:cNvPr>
          <p:cNvSpPr/>
          <p:nvPr/>
        </p:nvSpPr>
        <p:spPr>
          <a:xfrm>
            <a:off x="15601290"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a:extLst>
              <a:ext uri="{FF2B5EF4-FFF2-40B4-BE49-F238E27FC236}">
                <a16:creationId xmlns:a16="http://schemas.microsoft.com/office/drawing/2014/main" id="{3611F23B-E77E-F626-DEAD-8E057481C303}"/>
              </a:ext>
            </a:extLst>
          </p:cNvPr>
          <p:cNvSpPr txBox="1"/>
          <p:nvPr/>
        </p:nvSpPr>
        <p:spPr>
          <a:xfrm>
            <a:off x="654481" y="344402"/>
            <a:ext cx="17481119" cy="991553"/>
          </a:xfrm>
          <a:prstGeom prst="rect">
            <a:avLst/>
          </a:prstGeom>
        </p:spPr>
        <p:txBody>
          <a:bodyPr wrap="square" lIns="0" tIns="0" rIns="0" bIns="0" rtlCol="0" anchor="t">
            <a:spAutoFit/>
          </a:bodyPr>
          <a:lstStyle/>
          <a:p>
            <a:pPr>
              <a:lnSpc>
                <a:spcPts val="8679"/>
              </a:lnSpc>
            </a:pPr>
            <a:r>
              <a:rPr lang="en-US" sz="4800" b="1" dirty="0">
                <a:solidFill>
                  <a:srgbClr val="FFFFFF"/>
                </a:solidFill>
                <a:latin typeface="Praxis LT Pro 1"/>
              </a:rPr>
              <a:t>Joint Oxfordshire Resilience Team – CDC Paid Service</a:t>
            </a:r>
          </a:p>
        </p:txBody>
      </p:sp>
      <p:sp>
        <p:nvSpPr>
          <p:cNvPr id="15" name="Rectangle 14">
            <a:extLst>
              <a:ext uri="{FF2B5EF4-FFF2-40B4-BE49-F238E27FC236}">
                <a16:creationId xmlns:a16="http://schemas.microsoft.com/office/drawing/2014/main" id="{B302AB7C-F2B4-1A7D-5642-E830AB9B32D5}"/>
              </a:ext>
            </a:extLst>
          </p:cNvPr>
          <p:cNvSpPr/>
          <p:nvPr/>
        </p:nvSpPr>
        <p:spPr>
          <a:xfrm>
            <a:off x="654481" y="2147699"/>
            <a:ext cx="17264091" cy="523220"/>
          </a:xfrm>
          <a:prstGeom prst="rect">
            <a:avLst/>
          </a:prstGeom>
        </p:spPr>
        <p:txBody>
          <a:bodyPr wrap="square">
            <a:spAutoFit/>
          </a:bodyPr>
          <a:lstStyle/>
          <a:p>
            <a:endParaRPr lang="en-GB" sz="2800" dirty="0">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6FD2F8F0-7C96-78F1-F781-5B1FA035CACC}"/>
              </a:ext>
            </a:extLst>
          </p:cNvPr>
          <p:cNvSpPr txBox="1"/>
          <p:nvPr/>
        </p:nvSpPr>
        <p:spPr>
          <a:xfrm>
            <a:off x="369428" y="1966873"/>
            <a:ext cx="17747122" cy="8279190"/>
          </a:xfrm>
          <a:prstGeom prst="rect">
            <a:avLst/>
          </a:prstGeom>
          <a:noFill/>
        </p:spPr>
        <p:txBody>
          <a:bodyPr wrap="square">
            <a:spAutoFit/>
          </a:bodyPr>
          <a:lstStyle/>
          <a:p>
            <a:r>
              <a:rPr lang="en-GB" sz="2800" b="1" dirty="0">
                <a:latin typeface="Arial" panose="020B0604020202020204" pitchFamily="34" charset="0"/>
                <a:cs typeface="Arial" panose="020B0604020202020204" pitchFamily="34" charset="0"/>
              </a:rPr>
              <a:t>Response</a:t>
            </a:r>
          </a:p>
          <a:p>
            <a:endParaRPr lang="en-GB" sz="2800" b="1"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Review &amp; Update Councillor Flood Briefing Note </a:t>
            </a: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Out of hours Social Media Posts (OFRS), RTC’s, Plumes, Closed Roads, Evacuations</a:t>
            </a: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Activation of Adverse Weather Page – shared with CDC for Public front page web site</a:t>
            </a: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Warning &amp; Informing email internally &amp; to Parish Councils &amp; CEPs</a:t>
            </a:r>
          </a:p>
          <a:p>
            <a:endParaRPr lang="en-GB"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Activate Plans</a:t>
            </a: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Emergency Operations Centre (EOC or CDC DECC) </a:t>
            </a: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Support OFRS Operations Support Room (OSR) </a:t>
            </a: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Oxon Silver - County Council teams and Districts all need to coordinate closely, and it is likely the County will represent districts at the TCG, It will be chaired by the Duty Director or JORT. </a:t>
            </a:r>
          </a:p>
          <a:p>
            <a:endParaRPr lang="en-GB" sz="2800"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a:p>
            <a:endParaRPr lang="en-GB" sz="2800" b="1"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725782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C4388D-CCA7-0120-AED1-A40834D3B59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CBF0703-DB04-63A3-96E7-EB66F3348768}"/>
              </a:ext>
            </a:extLst>
          </p:cNvPr>
          <p:cNvGrpSpPr/>
          <p:nvPr/>
        </p:nvGrpSpPr>
        <p:grpSpPr>
          <a:xfrm>
            <a:off x="-12117" y="0"/>
            <a:ext cx="18288000" cy="1966873"/>
            <a:chOff x="0" y="0"/>
            <a:chExt cx="4816593" cy="518024"/>
          </a:xfrm>
        </p:grpSpPr>
        <p:sp>
          <p:nvSpPr>
            <p:cNvPr id="3" name="Freeform 3">
              <a:extLst>
                <a:ext uri="{FF2B5EF4-FFF2-40B4-BE49-F238E27FC236}">
                  <a16:creationId xmlns:a16="http://schemas.microsoft.com/office/drawing/2014/main" id="{8126A921-E8DE-706D-48ED-F20FC24EC8DE}"/>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a:extLst>
                <a:ext uri="{FF2B5EF4-FFF2-40B4-BE49-F238E27FC236}">
                  <a16:creationId xmlns:a16="http://schemas.microsoft.com/office/drawing/2014/main" id="{7B717DCA-9B06-30C2-A1C1-1B21DF15B71F}"/>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a:extLst>
              <a:ext uri="{FF2B5EF4-FFF2-40B4-BE49-F238E27FC236}">
                <a16:creationId xmlns:a16="http://schemas.microsoft.com/office/drawing/2014/main" id="{9B175E25-866F-5850-7627-3D6046209FF8}"/>
              </a:ext>
            </a:extLst>
          </p:cNvPr>
          <p:cNvGrpSpPr/>
          <p:nvPr/>
        </p:nvGrpSpPr>
        <p:grpSpPr>
          <a:xfrm>
            <a:off x="0" y="8866257"/>
            <a:ext cx="18288000" cy="1966873"/>
            <a:chOff x="0" y="0"/>
            <a:chExt cx="4816593" cy="518024"/>
          </a:xfrm>
        </p:grpSpPr>
        <p:sp>
          <p:nvSpPr>
            <p:cNvPr id="6" name="Freeform 6">
              <a:extLst>
                <a:ext uri="{FF2B5EF4-FFF2-40B4-BE49-F238E27FC236}">
                  <a16:creationId xmlns:a16="http://schemas.microsoft.com/office/drawing/2014/main" id="{FD765A8C-F17F-F2C7-1B70-D775C8E38469}"/>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a:extLst>
                <a:ext uri="{FF2B5EF4-FFF2-40B4-BE49-F238E27FC236}">
                  <a16:creationId xmlns:a16="http://schemas.microsoft.com/office/drawing/2014/main" id="{BF4D8982-F380-F37D-20A3-FF453F6EE7F3}"/>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a:extLst>
              <a:ext uri="{FF2B5EF4-FFF2-40B4-BE49-F238E27FC236}">
                <a16:creationId xmlns:a16="http://schemas.microsoft.com/office/drawing/2014/main" id="{311CEDA1-F518-3155-7419-50C8F25AA6E6}"/>
              </a:ext>
            </a:extLst>
          </p:cNvPr>
          <p:cNvSpPr/>
          <p:nvPr/>
        </p:nvSpPr>
        <p:spPr>
          <a:xfrm>
            <a:off x="15601290"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a:extLst>
              <a:ext uri="{FF2B5EF4-FFF2-40B4-BE49-F238E27FC236}">
                <a16:creationId xmlns:a16="http://schemas.microsoft.com/office/drawing/2014/main" id="{FF0430FE-5463-D7BF-302B-D65043DA44FB}"/>
              </a:ext>
            </a:extLst>
          </p:cNvPr>
          <p:cNvSpPr txBox="1"/>
          <p:nvPr/>
        </p:nvSpPr>
        <p:spPr>
          <a:xfrm>
            <a:off x="654481" y="344402"/>
            <a:ext cx="17481119" cy="991553"/>
          </a:xfrm>
          <a:prstGeom prst="rect">
            <a:avLst/>
          </a:prstGeom>
        </p:spPr>
        <p:txBody>
          <a:bodyPr wrap="square" lIns="0" tIns="0" rIns="0" bIns="0" rtlCol="0" anchor="t">
            <a:spAutoFit/>
          </a:bodyPr>
          <a:lstStyle/>
          <a:p>
            <a:pPr>
              <a:lnSpc>
                <a:spcPts val="8679"/>
              </a:lnSpc>
            </a:pPr>
            <a:r>
              <a:rPr lang="en-US" sz="4800" b="1" dirty="0">
                <a:solidFill>
                  <a:srgbClr val="FFFFFF"/>
                </a:solidFill>
                <a:latin typeface="Praxis LT Pro 1"/>
              </a:rPr>
              <a:t>Joint Oxfordshire Resilience Team – CDC Paid Service</a:t>
            </a:r>
          </a:p>
        </p:txBody>
      </p:sp>
      <p:sp>
        <p:nvSpPr>
          <p:cNvPr id="15" name="Rectangle 14">
            <a:extLst>
              <a:ext uri="{FF2B5EF4-FFF2-40B4-BE49-F238E27FC236}">
                <a16:creationId xmlns:a16="http://schemas.microsoft.com/office/drawing/2014/main" id="{7E172963-9E2A-5123-C965-95DFF487B375}"/>
              </a:ext>
            </a:extLst>
          </p:cNvPr>
          <p:cNvSpPr/>
          <p:nvPr/>
        </p:nvSpPr>
        <p:spPr>
          <a:xfrm>
            <a:off x="654481" y="2147699"/>
            <a:ext cx="17264091" cy="523220"/>
          </a:xfrm>
          <a:prstGeom prst="rect">
            <a:avLst/>
          </a:prstGeom>
        </p:spPr>
        <p:txBody>
          <a:bodyPr wrap="square">
            <a:spAutoFit/>
          </a:bodyPr>
          <a:lstStyle/>
          <a:p>
            <a:endParaRPr lang="en-GB" sz="2800" dirty="0">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9C9DCEDD-CD7B-DD39-3EBF-B53086367E58}"/>
              </a:ext>
            </a:extLst>
          </p:cNvPr>
          <p:cNvSpPr txBox="1"/>
          <p:nvPr/>
        </p:nvSpPr>
        <p:spPr>
          <a:xfrm>
            <a:off x="369428" y="1966873"/>
            <a:ext cx="17747122" cy="6124754"/>
          </a:xfrm>
          <a:prstGeom prst="rect">
            <a:avLst/>
          </a:prstGeom>
          <a:noFill/>
        </p:spPr>
        <p:txBody>
          <a:bodyPr wrap="square">
            <a:spAutoFit/>
          </a:bodyPr>
          <a:lstStyle/>
          <a:p>
            <a:endParaRPr lang="en-GB" sz="2800" b="1" dirty="0">
              <a:latin typeface="Arial" panose="020B0604020202020204" pitchFamily="34" charset="0"/>
              <a:cs typeface="Arial" panose="020B0604020202020204" pitchFamily="34" charset="0"/>
            </a:endParaRPr>
          </a:p>
          <a:p>
            <a:endParaRPr lang="en-GB" sz="2800" b="1" dirty="0">
              <a:latin typeface="Arial" panose="020B0604020202020204" pitchFamily="34" charset="0"/>
              <a:cs typeface="Arial" panose="020B0604020202020204" pitchFamily="34" charset="0"/>
            </a:endParaRPr>
          </a:p>
          <a:p>
            <a:r>
              <a:rPr lang="en-GB" sz="2800" b="1" dirty="0">
                <a:latin typeface="Arial" panose="020B0604020202020204" pitchFamily="34" charset="0"/>
                <a:cs typeface="Arial" panose="020B0604020202020204" pitchFamily="34" charset="0"/>
              </a:rPr>
              <a:t>Multi-Agency Working </a:t>
            </a:r>
          </a:p>
          <a:p>
            <a:endParaRPr lang="en-GB" sz="2800" b="1"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Work with partners from across Thames Valley, TVLRF Plans</a:t>
            </a: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Mutual Aid – MACA request from Military – RAF and Army</a:t>
            </a: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Gather and Share information, weather, flooding, river levels</a:t>
            </a:r>
          </a:p>
          <a:p>
            <a:endParaRPr lang="en-GB" sz="2800"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a:p>
            <a:endParaRPr lang="en-GB" sz="2800" b="1"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91628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966873"/>
            <a:chOff x="0" y="0"/>
            <a:chExt cx="4816593" cy="518024"/>
          </a:xfrm>
        </p:grpSpPr>
        <p:sp>
          <p:nvSpPr>
            <p:cNvPr id="3" name="Freeform 3"/>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p:cNvGrpSpPr/>
          <p:nvPr/>
        </p:nvGrpSpPr>
        <p:grpSpPr>
          <a:xfrm>
            <a:off x="0" y="8866257"/>
            <a:ext cx="18288000" cy="1966873"/>
            <a:chOff x="0" y="0"/>
            <a:chExt cx="4816593" cy="518024"/>
          </a:xfrm>
        </p:grpSpPr>
        <p:sp>
          <p:nvSpPr>
            <p:cNvPr id="6" name="Freeform 6"/>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p:cNvSpPr/>
          <p:nvPr/>
        </p:nvSpPr>
        <p:spPr>
          <a:xfrm>
            <a:off x="15601290"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p:cNvSpPr txBox="1"/>
          <p:nvPr/>
        </p:nvSpPr>
        <p:spPr>
          <a:xfrm>
            <a:off x="806881" y="409604"/>
            <a:ext cx="17481119" cy="1049646"/>
          </a:xfrm>
          <a:prstGeom prst="rect">
            <a:avLst/>
          </a:prstGeom>
        </p:spPr>
        <p:txBody>
          <a:bodyPr wrap="square" lIns="0" tIns="0" rIns="0" bIns="0" rtlCol="0" anchor="t">
            <a:spAutoFit/>
          </a:bodyPr>
          <a:lstStyle/>
          <a:p>
            <a:pPr>
              <a:lnSpc>
                <a:spcPts val="8679"/>
              </a:lnSpc>
            </a:pPr>
            <a:r>
              <a:rPr lang="en-US" sz="6000" dirty="0">
                <a:solidFill>
                  <a:srgbClr val="FFFFFF"/>
                </a:solidFill>
                <a:latin typeface="Praxis LT Pro 1"/>
              </a:rPr>
              <a:t>What Other Agencies May Do</a:t>
            </a:r>
          </a:p>
        </p:txBody>
      </p:sp>
      <p:sp>
        <p:nvSpPr>
          <p:cNvPr id="15" name="Rectangle 14">
            <a:extLst>
              <a:ext uri="{FF2B5EF4-FFF2-40B4-BE49-F238E27FC236}">
                <a16:creationId xmlns:a16="http://schemas.microsoft.com/office/drawing/2014/main" id="{4FF0CF5E-8073-4FCC-BFA0-6A0AC2BDE3C4}"/>
              </a:ext>
            </a:extLst>
          </p:cNvPr>
          <p:cNvSpPr/>
          <p:nvPr/>
        </p:nvSpPr>
        <p:spPr>
          <a:xfrm>
            <a:off x="457199" y="1966873"/>
            <a:ext cx="17485185" cy="5693866"/>
          </a:xfrm>
          <a:prstGeom prst="rect">
            <a:avLst/>
          </a:prstGeom>
        </p:spPr>
        <p:txBody>
          <a:bodyPr wrap="square">
            <a:spAutoFit/>
          </a:bodyPr>
          <a:lstStyle/>
          <a:p>
            <a:r>
              <a:rPr lang="en-GB" sz="2800" b="1" dirty="0">
                <a:latin typeface="Arial" panose="020B0604020202020204" pitchFamily="34" charset="0"/>
                <a:cs typeface="Arial" panose="020B0604020202020204" pitchFamily="34" charset="0"/>
              </a:rPr>
              <a:t>Oxfordshire Highways</a:t>
            </a:r>
          </a:p>
          <a:p>
            <a:pPr marL="457200" lvl="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Close roads – flood signs (Islip traffic management)</a:t>
            </a:r>
          </a:p>
          <a:p>
            <a:pPr marL="457200" lvl="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Suspend bus routes</a:t>
            </a:r>
          </a:p>
          <a:p>
            <a:pPr marL="457200" lvl="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Stand up adverse weather desk – tree contractors, gritting, snow clearance.</a:t>
            </a:r>
          </a:p>
          <a:p>
            <a:r>
              <a:rPr lang="en-GB" sz="2800" b="1" dirty="0">
                <a:latin typeface="Arial" panose="020B0604020202020204" pitchFamily="34" charset="0"/>
                <a:cs typeface="Arial" panose="020B0604020202020204" pitchFamily="34" charset="0"/>
              </a:rPr>
              <a:t>Oxfordshire Fire and Rescue</a:t>
            </a:r>
          </a:p>
          <a:p>
            <a:pPr marL="457200" lvl="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Help evacuations and perform rescues where there is a risk to life</a:t>
            </a:r>
          </a:p>
          <a:p>
            <a:r>
              <a:rPr lang="en-GB" sz="2800" b="1" dirty="0">
                <a:latin typeface="Arial" panose="020B0604020202020204" pitchFamily="34" charset="0"/>
                <a:cs typeface="Arial" panose="020B0604020202020204" pitchFamily="34" charset="0"/>
              </a:rPr>
              <a:t>Environment Agency</a:t>
            </a:r>
          </a:p>
          <a:p>
            <a:pPr marL="457200" lvl="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Activate Banbury Flood Alleviation Scheme  - A361 Road Closure Protocol</a:t>
            </a:r>
          </a:p>
          <a:p>
            <a:pPr marL="457200" lvl="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Update Flood Warnings – monitor river levels</a:t>
            </a:r>
          </a:p>
          <a:p>
            <a:pPr marL="457200" lvl="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Clear debris from trash screens</a:t>
            </a:r>
          </a:p>
          <a:p>
            <a:r>
              <a:rPr lang="en-GB" sz="2800" b="1" dirty="0">
                <a:latin typeface="Arial" panose="020B0604020202020204" pitchFamily="34" charset="0"/>
                <a:cs typeface="Arial" panose="020B0604020202020204" pitchFamily="34" charset="0"/>
              </a:rPr>
              <a:t>Police</a:t>
            </a: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Assist other agencies</a:t>
            </a: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Short term road closures in an emergency</a:t>
            </a:r>
          </a:p>
        </p:txBody>
      </p:sp>
      <p:pic>
        <p:nvPicPr>
          <p:cNvPr id="6148" name="Picture 4" descr="Cogges Link Road Environmental Statement">
            <a:extLst>
              <a:ext uri="{FF2B5EF4-FFF2-40B4-BE49-F238E27FC236}">
                <a16:creationId xmlns:a16="http://schemas.microsoft.com/office/drawing/2014/main" id="{1FF4962D-F4FD-4CA5-85DF-B7BDB2E017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63600" y="2209074"/>
            <a:ext cx="3714750" cy="1228725"/>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Oxfordshire Fire and Rescue Service - Wikipedia">
            <a:extLst>
              <a:ext uri="{FF2B5EF4-FFF2-40B4-BE49-F238E27FC236}">
                <a16:creationId xmlns:a16="http://schemas.microsoft.com/office/drawing/2014/main" id="{EE821200-77A3-4D35-87BA-9814700646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13494" y="3647201"/>
            <a:ext cx="3764855" cy="1039100"/>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Environment Agency Seeks Enhanced Powers | Nelson Guest &amp; Partners">
            <a:extLst>
              <a:ext uri="{FF2B5EF4-FFF2-40B4-BE49-F238E27FC236}">
                <a16:creationId xmlns:a16="http://schemas.microsoft.com/office/drawing/2014/main" id="{26039EE0-F128-40F3-8731-8C86F129CF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1537" y="5717274"/>
            <a:ext cx="4331574" cy="1023325"/>
          </a:xfrm>
          <a:prstGeom prst="rect">
            <a:avLst/>
          </a:prstGeom>
          <a:noFill/>
          <a:extLst>
            <a:ext uri="{909E8E84-426E-40DD-AFC4-6F175D3DCCD1}">
              <a14:hiddenFill xmlns:a14="http://schemas.microsoft.com/office/drawing/2010/main">
                <a:solidFill>
                  <a:srgbClr val="FFFFFF"/>
                </a:solidFill>
              </a14:hiddenFill>
            </a:ext>
          </a:extLst>
        </p:spPr>
      </p:pic>
      <p:pic>
        <p:nvPicPr>
          <p:cNvPr id="6156" name="Picture 12" descr="Grant for veterans transitioning into a policing career">
            <a:extLst>
              <a:ext uri="{FF2B5EF4-FFF2-40B4-BE49-F238E27FC236}">
                <a16:creationId xmlns:a16="http://schemas.microsoft.com/office/drawing/2014/main" id="{F64CA109-6049-4E8D-8C5C-2D7535C7B04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63600" y="6956715"/>
            <a:ext cx="3581400" cy="16157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238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BC32C-87C8-4F9C-F4AF-719F832DC04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21E75DA-81E3-7BC3-2B44-AA6E33A44049}"/>
              </a:ext>
            </a:extLst>
          </p:cNvPr>
          <p:cNvGrpSpPr/>
          <p:nvPr/>
        </p:nvGrpSpPr>
        <p:grpSpPr>
          <a:xfrm>
            <a:off x="0" y="0"/>
            <a:ext cx="18288000" cy="1966873"/>
            <a:chOff x="0" y="0"/>
            <a:chExt cx="4816593" cy="518024"/>
          </a:xfrm>
        </p:grpSpPr>
        <p:sp>
          <p:nvSpPr>
            <p:cNvPr id="3" name="Freeform 3">
              <a:extLst>
                <a:ext uri="{FF2B5EF4-FFF2-40B4-BE49-F238E27FC236}">
                  <a16:creationId xmlns:a16="http://schemas.microsoft.com/office/drawing/2014/main" id="{F6BCA56C-3AF5-A815-C7BF-07C233EAC80F}"/>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a:extLst>
                <a:ext uri="{FF2B5EF4-FFF2-40B4-BE49-F238E27FC236}">
                  <a16:creationId xmlns:a16="http://schemas.microsoft.com/office/drawing/2014/main" id="{49DF74E9-7B51-1F76-EFA0-1CAB49EB1FEE}"/>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a:extLst>
              <a:ext uri="{FF2B5EF4-FFF2-40B4-BE49-F238E27FC236}">
                <a16:creationId xmlns:a16="http://schemas.microsoft.com/office/drawing/2014/main" id="{9A155675-A1CE-5293-AAC4-471B8B2A0C64}"/>
              </a:ext>
            </a:extLst>
          </p:cNvPr>
          <p:cNvGrpSpPr/>
          <p:nvPr/>
        </p:nvGrpSpPr>
        <p:grpSpPr>
          <a:xfrm>
            <a:off x="0" y="8866257"/>
            <a:ext cx="18288000" cy="1966873"/>
            <a:chOff x="0" y="0"/>
            <a:chExt cx="4816593" cy="518024"/>
          </a:xfrm>
        </p:grpSpPr>
        <p:sp>
          <p:nvSpPr>
            <p:cNvPr id="6" name="Freeform 6">
              <a:extLst>
                <a:ext uri="{FF2B5EF4-FFF2-40B4-BE49-F238E27FC236}">
                  <a16:creationId xmlns:a16="http://schemas.microsoft.com/office/drawing/2014/main" id="{2B9591C4-0B47-6F3C-21EB-7018F66F370A}"/>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a:extLst>
                <a:ext uri="{FF2B5EF4-FFF2-40B4-BE49-F238E27FC236}">
                  <a16:creationId xmlns:a16="http://schemas.microsoft.com/office/drawing/2014/main" id="{E1EF30F4-CF48-3224-0CAE-6D80919CEC0B}"/>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a:extLst>
              <a:ext uri="{FF2B5EF4-FFF2-40B4-BE49-F238E27FC236}">
                <a16:creationId xmlns:a16="http://schemas.microsoft.com/office/drawing/2014/main" id="{B1D401C8-97A6-67E0-875B-368108C55930}"/>
              </a:ext>
            </a:extLst>
          </p:cNvPr>
          <p:cNvSpPr/>
          <p:nvPr/>
        </p:nvSpPr>
        <p:spPr>
          <a:xfrm>
            <a:off x="376507"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a:extLst>
              <a:ext uri="{FF2B5EF4-FFF2-40B4-BE49-F238E27FC236}">
                <a16:creationId xmlns:a16="http://schemas.microsoft.com/office/drawing/2014/main" id="{F6DA8ADB-AC14-6369-F2B5-3342C730A0BA}"/>
              </a:ext>
            </a:extLst>
          </p:cNvPr>
          <p:cNvSpPr txBox="1"/>
          <p:nvPr/>
        </p:nvSpPr>
        <p:spPr>
          <a:xfrm>
            <a:off x="914400" y="403243"/>
            <a:ext cx="14058900" cy="1036694"/>
          </a:xfrm>
          <a:prstGeom prst="rect">
            <a:avLst/>
          </a:prstGeom>
        </p:spPr>
        <p:txBody>
          <a:bodyPr wrap="square" lIns="0" tIns="0" rIns="0" bIns="0" rtlCol="0" anchor="t">
            <a:spAutoFit/>
          </a:bodyPr>
          <a:lstStyle/>
          <a:p>
            <a:pPr>
              <a:lnSpc>
                <a:spcPts val="8679"/>
              </a:lnSpc>
            </a:pPr>
            <a:r>
              <a:rPr lang="en-GB" sz="6199" dirty="0">
                <a:solidFill>
                  <a:srgbClr val="FFFFFF"/>
                </a:solidFill>
                <a:latin typeface="Praxis LT Pro 1"/>
              </a:rPr>
              <a:t>Welcome</a:t>
            </a:r>
            <a:endParaRPr lang="en-US" sz="6199" dirty="0">
              <a:solidFill>
                <a:srgbClr val="FFFFFF"/>
              </a:solidFill>
              <a:latin typeface="Praxis LT Pro 1"/>
            </a:endParaRPr>
          </a:p>
        </p:txBody>
      </p:sp>
      <p:sp>
        <p:nvSpPr>
          <p:cNvPr id="15" name="TextBox 14">
            <a:extLst>
              <a:ext uri="{FF2B5EF4-FFF2-40B4-BE49-F238E27FC236}">
                <a16:creationId xmlns:a16="http://schemas.microsoft.com/office/drawing/2014/main" id="{83C7085D-E9BD-05AE-1981-EBDAC107AE1B}"/>
              </a:ext>
            </a:extLst>
          </p:cNvPr>
          <p:cNvSpPr txBox="1"/>
          <p:nvPr/>
        </p:nvSpPr>
        <p:spPr>
          <a:xfrm>
            <a:off x="393440" y="2421744"/>
            <a:ext cx="16992600" cy="4893647"/>
          </a:xfrm>
          <a:prstGeom prst="rect">
            <a:avLst/>
          </a:prstGeom>
          <a:noFill/>
        </p:spPr>
        <p:txBody>
          <a:bodyPr wrap="square" rtlCol="0">
            <a:spAutoFit/>
          </a:bodyPr>
          <a:lstStyle/>
          <a:p>
            <a:r>
              <a:rPr lang="en-GB" sz="3600" b="1" dirty="0">
                <a:latin typeface="Arial" panose="020B0604020202020204" pitchFamily="34" charset="0"/>
                <a:cs typeface="Arial" panose="020B0604020202020204" pitchFamily="34" charset="0"/>
              </a:rPr>
              <a:t>Housekeeping</a:t>
            </a:r>
          </a:p>
          <a:p>
            <a:endParaRPr lang="en-GB" sz="3600" b="1" dirty="0">
              <a:latin typeface="Arial" panose="020B0604020202020204" pitchFamily="34" charset="0"/>
              <a:cs typeface="Arial" panose="020B0604020202020204" pitchFamily="34" charset="0"/>
            </a:endParaRPr>
          </a:p>
          <a:p>
            <a:endParaRPr lang="en-GB" sz="3600" dirty="0">
              <a:latin typeface="Arial" panose="020B0604020202020204" pitchFamily="34" charset="0"/>
              <a:cs typeface="Arial" panose="020B0604020202020204" pitchFamily="34" charset="0"/>
            </a:endParaRPr>
          </a:p>
          <a:p>
            <a:r>
              <a:rPr lang="en-GB" sz="3600" b="1" dirty="0">
                <a:latin typeface="Arial" panose="020B0604020202020204" pitchFamily="34" charset="0"/>
                <a:cs typeface="Arial" panose="020B0604020202020204" pitchFamily="34" charset="0"/>
              </a:rPr>
              <a:t>Purpose of Workshop</a:t>
            </a:r>
          </a:p>
          <a:p>
            <a:pPr marL="571500" indent="-571500">
              <a:buFont typeface="Arial" panose="020B0604020202020204" pitchFamily="34" charset="0"/>
              <a:buChar char="•"/>
            </a:pPr>
            <a:endParaRPr lang="en-GB" sz="2800" dirty="0">
              <a:latin typeface="Arial" panose="020B0604020202020204" pitchFamily="34" charset="0"/>
              <a:cs typeface="Arial" panose="020B0604020202020204" pitchFamily="34" charset="0"/>
            </a:endParaRPr>
          </a:p>
          <a:p>
            <a:pPr marL="571500" indent="-571500">
              <a:buFont typeface="+mj-lt"/>
              <a:buAutoNum type="arabicPeriod"/>
            </a:pPr>
            <a:r>
              <a:rPr lang="en-GB" sz="2800" dirty="0">
                <a:latin typeface="Arial" panose="020B0604020202020204" pitchFamily="34" charset="0"/>
                <a:cs typeface="Arial" panose="020B0604020202020204" pitchFamily="34" charset="0"/>
              </a:rPr>
              <a:t>To discuss the powers and responsibilities of the various flood risk agencies.</a:t>
            </a:r>
          </a:p>
          <a:p>
            <a:pPr marL="514350" indent="-514350">
              <a:buFont typeface="+mj-lt"/>
              <a:buAutoNum type="arabicPeriod"/>
            </a:pPr>
            <a:endParaRPr lang="en-GB" sz="2800" dirty="0">
              <a:latin typeface="Arial" panose="020B0604020202020204" pitchFamily="34" charset="0"/>
              <a:cs typeface="Arial" panose="020B0604020202020204" pitchFamily="34" charset="0"/>
            </a:endParaRPr>
          </a:p>
          <a:p>
            <a:pPr marL="571500" indent="-571500">
              <a:buFont typeface="+mj-lt"/>
              <a:buAutoNum type="arabicPeriod"/>
            </a:pPr>
            <a:r>
              <a:rPr lang="en-GB" sz="2800" dirty="0">
                <a:latin typeface="Arial" panose="020B0604020202020204" pitchFamily="34" charset="0"/>
                <a:cs typeface="Arial" panose="020B0604020202020204" pitchFamily="34" charset="0"/>
              </a:rPr>
              <a:t>To inform thinking on how a local level toolkit could supplement the Oxfordshire County toolkit.</a:t>
            </a:r>
          </a:p>
          <a:p>
            <a:pPr marL="514350" indent="-514350">
              <a:buFont typeface="+mj-lt"/>
              <a:buAutoNum type="arabicPeriod"/>
            </a:pPr>
            <a:endParaRPr lang="en-GB" sz="2800" dirty="0">
              <a:latin typeface="Arial" panose="020B0604020202020204" pitchFamily="34" charset="0"/>
              <a:cs typeface="Arial" panose="020B0604020202020204" pitchFamily="34" charset="0"/>
            </a:endParaRPr>
          </a:p>
          <a:p>
            <a:pPr marL="571500" indent="-571500">
              <a:buFont typeface="+mj-lt"/>
              <a:buAutoNum type="arabicPeriod"/>
            </a:pPr>
            <a:r>
              <a:rPr lang="en-GB" sz="2800" dirty="0">
                <a:latin typeface="Arial" panose="020B0604020202020204" pitchFamily="34" charset="0"/>
                <a:cs typeface="Arial" panose="020B0604020202020204" pitchFamily="34" charset="0"/>
              </a:rPr>
              <a:t>To hear any messages for Cherwell and our partners on flood related matters.</a:t>
            </a:r>
          </a:p>
        </p:txBody>
      </p:sp>
    </p:spTree>
    <p:extLst>
      <p:ext uri="{BB962C8B-B14F-4D97-AF65-F5344CB8AC3E}">
        <p14:creationId xmlns:p14="http://schemas.microsoft.com/office/powerpoint/2010/main" val="4417664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966873"/>
            <a:chOff x="0" y="0"/>
            <a:chExt cx="4816593" cy="518024"/>
          </a:xfrm>
        </p:grpSpPr>
        <p:sp>
          <p:nvSpPr>
            <p:cNvPr id="3" name="Freeform 3"/>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p:cNvGrpSpPr/>
          <p:nvPr/>
        </p:nvGrpSpPr>
        <p:grpSpPr>
          <a:xfrm>
            <a:off x="0" y="8866257"/>
            <a:ext cx="18288000" cy="1966873"/>
            <a:chOff x="0" y="0"/>
            <a:chExt cx="4816593" cy="518024"/>
          </a:xfrm>
        </p:grpSpPr>
        <p:sp>
          <p:nvSpPr>
            <p:cNvPr id="6" name="Freeform 6"/>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p:cNvSpPr/>
          <p:nvPr/>
        </p:nvSpPr>
        <p:spPr>
          <a:xfrm>
            <a:off x="15601290"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p:cNvSpPr txBox="1"/>
          <p:nvPr/>
        </p:nvSpPr>
        <p:spPr>
          <a:xfrm>
            <a:off x="806881" y="409604"/>
            <a:ext cx="17481119" cy="1049646"/>
          </a:xfrm>
          <a:prstGeom prst="rect">
            <a:avLst/>
          </a:prstGeom>
        </p:spPr>
        <p:txBody>
          <a:bodyPr wrap="square" lIns="0" tIns="0" rIns="0" bIns="0" rtlCol="0" anchor="t">
            <a:spAutoFit/>
          </a:bodyPr>
          <a:lstStyle/>
          <a:p>
            <a:pPr>
              <a:lnSpc>
                <a:spcPts val="8679"/>
              </a:lnSpc>
            </a:pPr>
            <a:r>
              <a:rPr lang="en-US" sz="6000" dirty="0">
                <a:solidFill>
                  <a:srgbClr val="FFFFFF"/>
                </a:solidFill>
                <a:latin typeface="Praxis LT Pro 1"/>
              </a:rPr>
              <a:t>What Can Cherwell Do – After the flood</a:t>
            </a:r>
          </a:p>
        </p:txBody>
      </p:sp>
      <p:sp>
        <p:nvSpPr>
          <p:cNvPr id="15" name="Rectangle 14">
            <a:extLst>
              <a:ext uri="{FF2B5EF4-FFF2-40B4-BE49-F238E27FC236}">
                <a16:creationId xmlns:a16="http://schemas.microsoft.com/office/drawing/2014/main" id="{4FF0CF5E-8073-4FCC-BFA0-6A0AC2BDE3C4}"/>
              </a:ext>
            </a:extLst>
          </p:cNvPr>
          <p:cNvSpPr/>
          <p:nvPr/>
        </p:nvSpPr>
        <p:spPr>
          <a:xfrm>
            <a:off x="457200" y="2176274"/>
            <a:ext cx="17461372" cy="5262979"/>
          </a:xfrm>
          <a:prstGeom prst="rect">
            <a:avLst/>
          </a:prstGeom>
        </p:spPr>
        <p:txBody>
          <a:bodyPr wrap="square">
            <a:spAutoFit/>
          </a:bodyPr>
          <a:lstStyle/>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Every Flood is different and depending on the scale and impact there may be central government funding that is applied to help relieve the financial burden on business and householders</a:t>
            </a:r>
          </a:p>
          <a:p>
            <a:endParaRPr lang="en-GB"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Cherwell will continue to support affected households by signposting them to local voluntary services or other sources of local support</a:t>
            </a:r>
          </a:p>
          <a:p>
            <a:pPr marL="457200" indent="-457200">
              <a:buFont typeface="Arial" panose="020B0604020202020204" pitchFamily="34" charset="0"/>
              <a:buChar char="•"/>
            </a:pPr>
            <a:endParaRPr lang="en-GB"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Continuing connection with Town and Parish councils is a key part of the role of the duty director during and immediately post flood</a:t>
            </a:r>
          </a:p>
          <a:p>
            <a:endParaRPr lang="en-GB"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Sometimes a recovery group is established if there is need for additional ongoing support. </a:t>
            </a:r>
          </a:p>
          <a:p>
            <a:endParaRPr lang="en-GB" sz="2800"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76246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966873"/>
            <a:chOff x="0" y="0"/>
            <a:chExt cx="4816593" cy="518024"/>
          </a:xfrm>
        </p:grpSpPr>
        <p:sp>
          <p:nvSpPr>
            <p:cNvPr id="3" name="Freeform 3"/>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p:cNvGrpSpPr/>
          <p:nvPr/>
        </p:nvGrpSpPr>
        <p:grpSpPr>
          <a:xfrm>
            <a:off x="0" y="8866257"/>
            <a:ext cx="18288000" cy="1966873"/>
            <a:chOff x="0" y="0"/>
            <a:chExt cx="4816593" cy="518024"/>
          </a:xfrm>
        </p:grpSpPr>
        <p:sp>
          <p:nvSpPr>
            <p:cNvPr id="6" name="Freeform 6"/>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p:cNvSpPr/>
          <p:nvPr/>
        </p:nvSpPr>
        <p:spPr>
          <a:xfrm>
            <a:off x="15601290"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p:cNvSpPr txBox="1"/>
          <p:nvPr/>
        </p:nvSpPr>
        <p:spPr>
          <a:xfrm>
            <a:off x="806881" y="409604"/>
            <a:ext cx="17481119" cy="1049646"/>
          </a:xfrm>
          <a:prstGeom prst="rect">
            <a:avLst/>
          </a:prstGeom>
        </p:spPr>
        <p:txBody>
          <a:bodyPr wrap="square" lIns="0" tIns="0" rIns="0" bIns="0" rtlCol="0" anchor="t">
            <a:spAutoFit/>
          </a:bodyPr>
          <a:lstStyle/>
          <a:p>
            <a:pPr>
              <a:lnSpc>
                <a:spcPts val="8679"/>
              </a:lnSpc>
            </a:pPr>
            <a:r>
              <a:rPr lang="en-US" sz="6000" dirty="0">
                <a:solidFill>
                  <a:srgbClr val="FFFFFF"/>
                </a:solidFill>
                <a:latin typeface="Praxis LT Pro 1"/>
              </a:rPr>
              <a:t>What Cherwell Cannot Do – After the flood</a:t>
            </a:r>
          </a:p>
        </p:txBody>
      </p:sp>
      <p:sp>
        <p:nvSpPr>
          <p:cNvPr id="16" name="Rectangle 15">
            <a:extLst>
              <a:ext uri="{FF2B5EF4-FFF2-40B4-BE49-F238E27FC236}">
                <a16:creationId xmlns:a16="http://schemas.microsoft.com/office/drawing/2014/main" id="{BC0505F5-14B2-43F4-8BF3-5F947E54B7E0}"/>
              </a:ext>
            </a:extLst>
          </p:cNvPr>
          <p:cNvSpPr/>
          <p:nvPr/>
        </p:nvSpPr>
        <p:spPr>
          <a:xfrm>
            <a:off x="464548" y="3282555"/>
            <a:ext cx="9296400" cy="2246769"/>
          </a:xfrm>
          <a:prstGeom prst="rect">
            <a:avLst/>
          </a:prstGeom>
        </p:spPr>
        <p:txBody>
          <a:bodyPr wrap="square">
            <a:spAutoFit/>
          </a:bodyPr>
          <a:lstStyle/>
          <a:p>
            <a:pPr>
              <a:spcAft>
                <a:spcPts val="0"/>
              </a:spcAft>
            </a:pPr>
            <a:r>
              <a:rPr lang="en-GB" sz="2800" dirty="0">
                <a:solidFill>
                  <a:srgbClr val="000000"/>
                </a:solidFill>
                <a:latin typeface="Arial" panose="020B0604020202020204" pitchFamily="34" charset="0"/>
                <a:ea typeface="Calibri" panose="020F0502020204030204" pitchFamily="34" charset="0"/>
                <a:cs typeface="Arial" panose="020B0604020202020204" pitchFamily="34" charset="0"/>
              </a:rPr>
              <a:t>After the Flood What Cherwell Cannot Do</a:t>
            </a:r>
          </a:p>
          <a:p>
            <a:pPr>
              <a:spcAft>
                <a:spcPts val="0"/>
              </a:spcAft>
            </a:pPr>
            <a:endParaRPr lang="en-GB" sz="2800" dirty="0">
              <a:latin typeface="Arial" panose="020B0604020202020204" pitchFamily="34" charset="0"/>
              <a:ea typeface="Calibri" panose="020F0502020204030204" pitchFamily="34" charset="0"/>
              <a:cs typeface="Arial" panose="020B0604020202020204" pitchFamily="34" charset="0"/>
            </a:endParaRPr>
          </a:p>
          <a:p>
            <a:pPr marL="342900" lvl="0" indent="-342900">
              <a:spcAft>
                <a:spcPts val="0"/>
              </a:spcAft>
              <a:buFont typeface="Symbol" panose="05050102010706020507" pitchFamily="18" charset="2"/>
              <a:buChar char=""/>
            </a:pPr>
            <a:r>
              <a:rPr lang="en-GB"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Pay for Repairs</a:t>
            </a:r>
          </a:p>
          <a:p>
            <a:pPr lvl="0">
              <a:spcAft>
                <a:spcPts val="0"/>
              </a:spcAft>
            </a:pPr>
            <a:endParaRPr lang="en-GB" sz="28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342900" lvl="0" indent="-342900">
              <a:spcAft>
                <a:spcPts val="0"/>
              </a:spcAft>
              <a:buFont typeface="Symbol" panose="05050102010706020507" pitchFamily="18" charset="2"/>
              <a:buChar char=""/>
            </a:pPr>
            <a:r>
              <a:rPr lang="en-GB"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Pay compensation</a:t>
            </a:r>
            <a:endParaRPr lang="en-GB" sz="2800" dirty="0">
              <a:solidFill>
                <a:srgbClr val="000000"/>
              </a:solidFill>
              <a:latin typeface="Arial" panose="020B0604020202020204" pitchFamily="34" charset="0"/>
              <a:ea typeface="Calibri" panose="020F050202020403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656FC556-8FBE-4E3F-B9D0-C5057C32BF01}"/>
              </a:ext>
            </a:extLst>
          </p:cNvPr>
          <p:cNvGrpSpPr/>
          <p:nvPr/>
        </p:nvGrpSpPr>
        <p:grpSpPr>
          <a:xfrm>
            <a:off x="10362540" y="3071892"/>
            <a:ext cx="5257800" cy="3513166"/>
            <a:chOff x="10362540" y="3071892"/>
            <a:chExt cx="5257800" cy="3513166"/>
          </a:xfrm>
        </p:grpSpPr>
        <p:pic>
          <p:nvPicPr>
            <p:cNvPr id="21" name="Picture 20">
              <a:extLst>
                <a:ext uri="{FF2B5EF4-FFF2-40B4-BE49-F238E27FC236}">
                  <a16:creationId xmlns:a16="http://schemas.microsoft.com/office/drawing/2014/main" id="{EF2B30BF-AA0A-4626-9AE2-43FE09FD34E8}"/>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0362540" y="3071892"/>
              <a:ext cx="5257800" cy="3513166"/>
            </a:xfrm>
            <a:prstGeom prst="rect">
              <a:avLst/>
            </a:prstGeom>
          </p:spPr>
        </p:pic>
        <p:sp>
          <p:nvSpPr>
            <p:cNvPr id="22" name="Multiplication Sign 21">
              <a:extLst>
                <a:ext uri="{FF2B5EF4-FFF2-40B4-BE49-F238E27FC236}">
                  <a16:creationId xmlns:a16="http://schemas.microsoft.com/office/drawing/2014/main" id="{9832A91A-ADFC-45EB-825F-524F6A6C6B2E}"/>
                </a:ext>
              </a:extLst>
            </p:cNvPr>
            <p:cNvSpPr/>
            <p:nvPr/>
          </p:nvSpPr>
          <p:spPr>
            <a:xfrm>
              <a:off x="10964131" y="3282555"/>
              <a:ext cx="4054617" cy="3164458"/>
            </a:xfrm>
            <a:prstGeom prst="mathMultiply">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3073215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966873"/>
            <a:chOff x="0" y="0"/>
            <a:chExt cx="4816593" cy="518024"/>
          </a:xfrm>
        </p:grpSpPr>
        <p:sp>
          <p:nvSpPr>
            <p:cNvPr id="3" name="Freeform 3"/>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p:cNvGrpSpPr/>
          <p:nvPr/>
        </p:nvGrpSpPr>
        <p:grpSpPr>
          <a:xfrm>
            <a:off x="0" y="8866257"/>
            <a:ext cx="18288000" cy="1966873"/>
            <a:chOff x="0" y="0"/>
            <a:chExt cx="4816593" cy="518024"/>
          </a:xfrm>
        </p:grpSpPr>
        <p:sp>
          <p:nvSpPr>
            <p:cNvPr id="6" name="Freeform 6"/>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p:cNvSpPr/>
          <p:nvPr/>
        </p:nvSpPr>
        <p:spPr>
          <a:xfrm>
            <a:off x="15601290"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p:cNvSpPr txBox="1"/>
          <p:nvPr/>
        </p:nvSpPr>
        <p:spPr>
          <a:xfrm>
            <a:off x="806881" y="409604"/>
            <a:ext cx="17481119" cy="1049646"/>
          </a:xfrm>
          <a:prstGeom prst="rect">
            <a:avLst/>
          </a:prstGeom>
        </p:spPr>
        <p:txBody>
          <a:bodyPr wrap="square" lIns="0" tIns="0" rIns="0" bIns="0" rtlCol="0" anchor="t">
            <a:spAutoFit/>
          </a:bodyPr>
          <a:lstStyle/>
          <a:p>
            <a:pPr>
              <a:lnSpc>
                <a:spcPts val="8679"/>
              </a:lnSpc>
            </a:pPr>
            <a:r>
              <a:rPr lang="en-US" sz="6000" dirty="0">
                <a:solidFill>
                  <a:srgbClr val="FFFFFF"/>
                </a:solidFill>
                <a:latin typeface="Praxis LT Pro 1"/>
              </a:rPr>
              <a:t>What Other Agencies May Be Able To Do</a:t>
            </a:r>
          </a:p>
        </p:txBody>
      </p:sp>
      <p:sp>
        <p:nvSpPr>
          <p:cNvPr id="16" name="Rectangle 15">
            <a:extLst>
              <a:ext uri="{FF2B5EF4-FFF2-40B4-BE49-F238E27FC236}">
                <a16:creationId xmlns:a16="http://schemas.microsoft.com/office/drawing/2014/main" id="{BC0505F5-14B2-43F4-8BF3-5F947E54B7E0}"/>
              </a:ext>
            </a:extLst>
          </p:cNvPr>
          <p:cNvSpPr/>
          <p:nvPr/>
        </p:nvSpPr>
        <p:spPr>
          <a:xfrm>
            <a:off x="1546085" y="2354238"/>
            <a:ext cx="16037385" cy="2246769"/>
          </a:xfrm>
          <a:prstGeom prst="rect">
            <a:avLst/>
          </a:prstGeom>
        </p:spPr>
        <p:txBody>
          <a:bodyPr wrap="square">
            <a:spAutoFit/>
          </a:bodyPr>
          <a:lstStyle/>
          <a:p>
            <a:pPr marL="457200" lvl="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Central Government recovery grants are sometimes available to be bid for – often depends on the severity of the event and cannot be relied on.</a:t>
            </a:r>
          </a:p>
          <a:p>
            <a:pPr marL="457200" lvl="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Local Resilience Group will always convene to.</a:t>
            </a:r>
          </a:p>
          <a:p>
            <a:pPr marL="457200" lvl="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Review what went right.</a:t>
            </a:r>
          </a:p>
          <a:p>
            <a:pPr marL="457200" lvl="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Review what went wrong and could be improved (lessons learned)</a:t>
            </a:r>
          </a:p>
        </p:txBody>
      </p:sp>
      <p:sp>
        <p:nvSpPr>
          <p:cNvPr id="15" name="Rectangle 14">
            <a:extLst>
              <a:ext uri="{FF2B5EF4-FFF2-40B4-BE49-F238E27FC236}">
                <a16:creationId xmlns:a16="http://schemas.microsoft.com/office/drawing/2014/main" id="{E29F7F93-A1D3-45BA-9EDD-FE862159F0AF}"/>
              </a:ext>
            </a:extLst>
          </p:cNvPr>
          <p:cNvSpPr/>
          <p:nvPr/>
        </p:nvSpPr>
        <p:spPr>
          <a:xfrm>
            <a:off x="1685986" y="5172274"/>
            <a:ext cx="15459013" cy="3108543"/>
          </a:xfrm>
          <a:prstGeom prst="rect">
            <a:avLst/>
          </a:prstGeom>
        </p:spPr>
        <p:txBody>
          <a:bodyPr wrap="square">
            <a:spAutoFit/>
          </a:bodyPr>
          <a:lstStyle/>
          <a:p>
            <a:pPr>
              <a:spcAft>
                <a:spcPts val="0"/>
              </a:spcAft>
            </a:pPr>
            <a:r>
              <a:rPr lang="en-GB" sz="2800" dirty="0">
                <a:solidFill>
                  <a:srgbClr val="000000"/>
                </a:solidFill>
                <a:latin typeface="Arial" panose="020B0604020202020204" pitchFamily="34" charset="0"/>
                <a:ea typeface="Calibri" panose="020F0502020204030204" pitchFamily="34" charset="0"/>
                <a:cs typeface="Arial" panose="020B0604020202020204" pitchFamily="34" charset="0"/>
              </a:rPr>
              <a:t>Following each event if the thresholds are met Oxfordshire County Council will commission Section 19 (Flood and Water Management Act 2010) investigations and reports to:</a:t>
            </a:r>
          </a:p>
          <a:p>
            <a:pPr>
              <a:spcAft>
                <a:spcPts val="0"/>
              </a:spcAft>
            </a:pPr>
            <a:endParaRPr lang="en-GB" sz="2800" dirty="0">
              <a:latin typeface="Arial" panose="020B0604020202020204" pitchFamily="34" charset="0"/>
              <a:ea typeface="Calibri" panose="020F0502020204030204" pitchFamily="34" charset="0"/>
              <a:cs typeface="Arial" panose="020B0604020202020204" pitchFamily="34" charset="0"/>
            </a:endParaRPr>
          </a:p>
          <a:p>
            <a:pPr marL="342900" lvl="0" indent="-342900">
              <a:spcAft>
                <a:spcPts val="0"/>
              </a:spcAft>
              <a:buFont typeface="Symbol" panose="05050102010706020507" pitchFamily="18" charset="2"/>
              <a:buChar char=""/>
            </a:pPr>
            <a:r>
              <a:rPr lang="en-GB"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Identify precise causes of flooding</a:t>
            </a:r>
            <a:endParaRPr lang="en-GB" sz="28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342900" lvl="0" indent="-342900">
              <a:spcAft>
                <a:spcPts val="0"/>
              </a:spcAft>
              <a:buFont typeface="Symbol" panose="05050102010706020507" pitchFamily="18" charset="2"/>
              <a:buChar char=""/>
            </a:pPr>
            <a:r>
              <a:rPr lang="en-GB"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Recommend improvements to reduce the likelihood and effect of a recurrence</a:t>
            </a:r>
            <a:endParaRPr lang="en-GB" sz="28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a:spcAft>
                <a:spcPts val="0"/>
              </a:spcAft>
            </a:pPr>
            <a:r>
              <a:rPr lang="en-GB" sz="2800" dirty="0">
                <a:solidFill>
                  <a:srgbClr val="000000"/>
                </a:solidFill>
                <a:latin typeface="Arial" panose="020B0604020202020204" pitchFamily="34" charset="0"/>
                <a:ea typeface="Calibri" panose="020F0502020204030204" pitchFamily="34" charset="0"/>
                <a:cs typeface="Arial" panose="020B0604020202020204" pitchFamily="34" charset="0"/>
              </a:rPr>
              <a:t> </a:t>
            </a:r>
            <a:endParaRPr lang="en-GB" sz="2800" dirty="0">
              <a:latin typeface="Arial" panose="020B0604020202020204" pitchFamily="34" charset="0"/>
              <a:ea typeface="Calibri" panose="020F0502020204030204" pitchFamily="34" charset="0"/>
              <a:cs typeface="Arial" panose="020B0604020202020204" pitchFamily="34" charset="0"/>
            </a:endParaRPr>
          </a:p>
          <a:p>
            <a:pPr>
              <a:spcAft>
                <a:spcPts val="0"/>
              </a:spcAft>
            </a:pPr>
            <a:r>
              <a:rPr lang="en-GB" sz="2800" b="1" dirty="0">
                <a:solidFill>
                  <a:srgbClr val="000000"/>
                </a:solidFill>
                <a:latin typeface="Arial" panose="020B0604020202020204" pitchFamily="34" charset="0"/>
                <a:ea typeface="Calibri" panose="020F0502020204030204" pitchFamily="34" charset="0"/>
                <a:cs typeface="Arial" panose="020B0604020202020204" pitchFamily="34" charset="0"/>
              </a:rPr>
              <a:t>Note</a:t>
            </a:r>
            <a:r>
              <a:rPr lang="en-GB" sz="2800" dirty="0">
                <a:solidFill>
                  <a:srgbClr val="000000"/>
                </a:solidFill>
                <a:latin typeface="Arial" panose="020B0604020202020204" pitchFamily="34" charset="0"/>
                <a:ea typeface="Calibri" panose="020F0502020204030204" pitchFamily="34" charset="0"/>
                <a:cs typeface="Arial" panose="020B0604020202020204" pitchFamily="34" charset="0"/>
              </a:rPr>
              <a:t>: Recommendations to themselves and other Agencies – not mandatory actions.</a:t>
            </a:r>
            <a:endParaRPr lang="en-GB" sz="28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968518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966873"/>
            <a:chOff x="0" y="0"/>
            <a:chExt cx="4816593" cy="518024"/>
          </a:xfrm>
        </p:grpSpPr>
        <p:sp>
          <p:nvSpPr>
            <p:cNvPr id="3" name="Freeform 3"/>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p:cNvGrpSpPr/>
          <p:nvPr/>
        </p:nvGrpSpPr>
        <p:grpSpPr>
          <a:xfrm>
            <a:off x="0" y="8866257"/>
            <a:ext cx="18288000" cy="1966873"/>
            <a:chOff x="0" y="0"/>
            <a:chExt cx="4816593" cy="518024"/>
          </a:xfrm>
        </p:grpSpPr>
        <p:sp>
          <p:nvSpPr>
            <p:cNvPr id="6" name="Freeform 6"/>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p:cNvSpPr/>
          <p:nvPr/>
        </p:nvSpPr>
        <p:spPr>
          <a:xfrm>
            <a:off x="15601290"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p:cNvSpPr txBox="1"/>
          <p:nvPr/>
        </p:nvSpPr>
        <p:spPr>
          <a:xfrm>
            <a:off x="806881" y="409604"/>
            <a:ext cx="17481119" cy="1049646"/>
          </a:xfrm>
          <a:prstGeom prst="rect">
            <a:avLst/>
          </a:prstGeom>
        </p:spPr>
        <p:txBody>
          <a:bodyPr wrap="square" lIns="0" tIns="0" rIns="0" bIns="0" rtlCol="0" anchor="t">
            <a:spAutoFit/>
          </a:bodyPr>
          <a:lstStyle/>
          <a:p>
            <a:pPr>
              <a:lnSpc>
                <a:spcPts val="8679"/>
              </a:lnSpc>
            </a:pPr>
            <a:r>
              <a:rPr lang="en-US" sz="6000" dirty="0">
                <a:solidFill>
                  <a:srgbClr val="FFFFFF"/>
                </a:solidFill>
                <a:latin typeface="Praxis LT Pro 1"/>
              </a:rPr>
              <a:t>What Other Agencies May Be Able To Do</a:t>
            </a:r>
          </a:p>
        </p:txBody>
      </p:sp>
      <p:sp>
        <p:nvSpPr>
          <p:cNvPr id="15" name="Rectangle 14">
            <a:extLst>
              <a:ext uri="{FF2B5EF4-FFF2-40B4-BE49-F238E27FC236}">
                <a16:creationId xmlns:a16="http://schemas.microsoft.com/office/drawing/2014/main" id="{299ABDA2-BADC-43E6-B43E-F7053A74762D}"/>
              </a:ext>
            </a:extLst>
          </p:cNvPr>
          <p:cNvSpPr/>
          <p:nvPr/>
        </p:nvSpPr>
        <p:spPr>
          <a:xfrm>
            <a:off x="985863" y="2810953"/>
            <a:ext cx="17123153" cy="3108543"/>
          </a:xfrm>
          <a:prstGeom prst="rect">
            <a:avLst/>
          </a:prstGeom>
        </p:spPr>
        <p:txBody>
          <a:bodyPr wrap="square">
            <a:spAutoFit/>
          </a:bodyPr>
          <a:lstStyle/>
          <a:p>
            <a:pPr>
              <a:spcAft>
                <a:spcPts val="0"/>
              </a:spcAft>
            </a:pPr>
            <a:r>
              <a:rPr lang="en-GB" sz="2800" dirty="0">
                <a:solidFill>
                  <a:srgbClr val="000000"/>
                </a:solidFill>
                <a:latin typeface="Arial" panose="020B0604020202020204" pitchFamily="34" charset="0"/>
                <a:ea typeface="Calibri" panose="020F0502020204030204" pitchFamily="34" charset="0"/>
                <a:cs typeface="Arial" panose="020B0604020202020204" pitchFamily="34" charset="0"/>
              </a:rPr>
              <a:t>Current Section 19 Thresholds (can be changed)</a:t>
            </a:r>
          </a:p>
          <a:p>
            <a:pPr>
              <a:spcAft>
                <a:spcPts val="0"/>
              </a:spcAft>
            </a:pPr>
            <a:endParaRPr lang="en-GB" sz="2800" dirty="0">
              <a:latin typeface="Arial" panose="020B0604020202020204" pitchFamily="34" charset="0"/>
              <a:ea typeface="Calibri" panose="020F0502020204030204" pitchFamily="34" charset="0"/>
              <a:cs typeface="Arial" panose="020B0604020202020204" pitchFamily="34" charset="0"/>
            </a:endParaRPr>
          </a:p>
          <a:p>
            <a:pPr marL="342900" lvl="0" indent="-342900">
              <a:spcAft>
                <a:spcPts val="0"/>
              </a:spcAft>
              <a:buFont typeface="Symbol" panose="05050102010706020507" pitchFamily="18" charset="2"/>
              <a:buChar char=""/>
            </a:pPr>
            <a:r>
              <a:rPr lang="en-GB"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Reported and Verified Internal Flooding to &gt;5 properties/businesses within 1 km2 area</a:t>
            </a:r>
            <a:endParaRPr lang="en-GB" sz="28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342900" lvl="0" indent="-342900">
              <a:spcAft>
                <a:spcPts val="0"/>
              </a:spcAft>
              <a:buFont typeface="Symbol" panose="05050102010706020507" pitchFamily="18" charset="2"/>
              <a:buChar char=""/>
            </a:pPr>
            <a:r>
              <a:rPr lang="en-GB"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Internal Flooding of Businesses employing &gt;10 people in 1 km2 area</a:t>
            </a:r>
            <a:endParaRPr lang="en-GB" sz="28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342900" lvl="0" indent="-342900">
              <a:spcAft>
                <a:spcPts val="0"/>
              </a:spcAft>
              <a:buFont typeface="Symbol" panose="05050102010706020507" pitchFamily="18" charset="2"/>
              <a:buChar char=""/>
            </a:pPr>
            <a:r>
              <a:rPr lang="en-GB"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Internal Flooding of any property lasing longer than 1 week</a:t>
            </a:r>
            <a:endParaRPr lang="en-GB" sz="28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342900" lvl="0" indent="-342900">
              <a:spcAft>
                <a:spcPts val="0"/>
              </a:spcAft>
              <a:buFont typeface="Symbol" panose="05050102010706020507" pitchFamily="18" charset="2"/>
              <a:buChar char=""/>
            </a:pPr>
            <a:r>
              <a:rPr lang="en-GB"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Flooding of Critical Infrastructure – Major Roads, Railways, Schools, Hospitals, Police Stations, Utility Outages etc.</a:t>
            </a:r>
            <a:endParaRPr lang="en-GB" sz="2800" dirty="0">
              <a:solidFill>
                <a:srgbClr val="000000"/>
              </a:solidFill>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178144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966873"/>
            <a:chOff x="0" y="0"/>
            <a:chExt cx="4816593" cy="518024"/>
          </a:xfrm>
        </p:grpSpPr>
        <p:sp>
          <p:nvSpPr>
            <p:cNvPr id="3" name="Freeform 3"/>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p:cNvGrpSpPr/>
          <p:nvPr/>
        </p:nvGrpSpPr>
        <p:grpSpPr>
          <a:xfrm>
            <a:off x="0" y="8866257"/>
            <a:ext cx="18288000" cy="1966873"/>
            <a:chOff x="0" y="0"/>
            <a:chExt cx="4816593" cy="518024"/>
          </a:xfrm>
        </p:grpSpPr>
        <p:sp>
          <p:nvSpPr>
            <p:cNvPr id="6" name="Freeform 6"/>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p:cNvSpPr/>
          <p:nvPr/>
        </p:nvSpPr>
        <p:spPr>
          <a:xfrm>
            <a:off x="15601290"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p:cNvSpPr txBox="1"/>
          <p:nvPr/>
        </p:nvSpPr>
        <p:spPr>
          <a:xfrm>
            <a:off x="806881" y="409604"/>
            <a:ext cx="17481119" cy="1049646"/>
          </a:xfrm>
          <a:prstGeom prst="rect">
            <a:avLst/>
          </a:prstGeom>
        </p:spPr>
        <p:txBody>
          <a:bodyPr wrap="square" lIns="0" tIns="0" rIns="0" bIns="0" rtlCol="0" anchor="t">
            <a:spAutoFit/>
          </a:bodyPr>
          <a:lstStyle/>
          <a:p>
            <a:pPr>
              <a:lnSpc>
                <a:spcPts val="8679"/>
              </a:lnSpc>
            </a:pPr>
            <a:r>
              <a:rPr lang="en-US" sz="6000" dirty="0">
                <a:solidFill>
                  <a:srgbClr val="FFFFFF"/>
                </a:solidFill>
                <a:latin typeface="Praxis LT Pro 1"/>
              </a:rPr>
              <a:t>How Home-Owners Can Help Themselves</a:t>
            </a:r>
          </a:p>
        </p:txBody>
      </p:sp>
      <p:sp>
        <p:nvSpPr>
          <p:cNvPr id="16" name="Rectangle 15">
            <a:extLst>
              <a:ext uri="{FF2B5EF4-FFF2-40B4-BE49-F238E27FC236}">
                <a16:creationId xmlns:a16="http://schemas.microsoft.com/office/drawing/2014/main" id="{B0897938-2292-4F6F-88F9-C2827FB696E8}"/>
              </a:ext>
            </a:extLst>
          </p:cNvPr>
          <p:cNvSpPr/>
          <p:nvPr/>
        </p:nvSpPr>
        <p:spPr>
          <a:xfrm>
            <a:off x="783068" y="3325935"/>
            <a:ext cx="9556319" cy="3108543"/>
          </a:xfrm>
          <a:prstGeom prst="rect">
            <a:avLst/>
          </a:prstGeom>
        </p:spPr>
        <p:txBody>
          <a:bodyPr wrap="square">
            <a:spAutoFit/>
          </a:bodyPr>
          <a:lstStyle/>
          <a:p>
            <a:pPr marL="342900" lvl="0" indent="-342900">
              <a:spcAft>
                <a:spcPts val="0"/>
              </a:spcAft>
              <a:buFont typeface="Symbol" panose="05050102010706020507" pitchFamily="18" charset="2"/>
              <a:buChar char=""/>
            </a:pPr>
            <a:r>
              <a:rPr lang="en-GB"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Be better prepared – have a Flood Plan.</a:t>
            </a:r>
            <a:endParaRPr lang="en-GB" sz="28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342900" lvl="0" indent="-342900">
              <a:spcAft>
                <a:spcPts val="0"/>
              </a:spcAft>
              <a:buFont typeface="Symbol" panose="05050102010706020507" pitchFamily="18" charset="2"/>
              <a:buChar char=""/>
            </a:pPr>
            <a:r>
              <a:rPr lang="en-GB"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Investigate Property Level Protection – Go to  </a:t>
            </a:r>
            <a:r>
              <a:rPr lang="en-GB" sz="2800" u="sng" dirty="0">
                <a:solidFill>
                  <a:srgbClr val="000000"/>
                </a:solidFill>
                <a:latin typeface="Arial" panose="020B0604020202020204" pitchFamily="34" charset="0"/>
                <a:ea typeface="Times New Roman" panose="02020603050405020304" pitchFamily="18" charset="0"/>
                <a:cs typeface="Arial" panose="020B0604020202020204" pitchFamily="34" charset="0"/>
                <a:hlinkClick r:id="rId3"/>
              </a:rPr>
              <a:t>www.nationalfloodforum.org.uk</a:t>
            </a:r>
            <a:r>
              <a:rPr lang="en-GB"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 or call 01299 403055 which has much useful information.</a:t>
            </a:r>
            <a:endParaRPr lang="en-GB" sz="28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342900" lvl="0" indent="-342900">
              <a:spcAft>
                <a:spcPts val="0"/>
              </a:spcAft>
              <a:buFont typeface="Symbol" panose="05050102010706020507" pitchFamily="18" charset="2"/>
              <a:buChar char=""/>
            </a:pPr>
            <a:r>
              <a:rPr lang="en-GB"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Maximise your insurance – Investigate “Flood Re” – “a joint initiative between Government and Insurers to make Flood Cover part of household policies more affordable”.</a:t>
            </a:r>
            <a:endParaRPr lang="en-GB" sz="2800" dirty="0">
              <a:solidFill>
                <a:srgbClr val="000000"/>
              </a:solidFill>
              <a:latin typeface="Arial" panose="020B0604020202020204" pitchFamily="34" charset="0"/>
              <a:ea typeface="Calibri" panose="020F0502020204030204" pitchFamily="34" charset="0"/>
              <a:cs typeface="Arial" panose="020B0604020202020204" pitchFamily="34" charset="0"/>
            </a:endParaRPr>
          </a:p>
        </p:txBody>
      </p:sp>
      <p:pic>
        <p:nvPicPr>
          <p:cNvPr id="8194" name="Picture 2" descr="Research suggests 'dire picture of homeownership in the UK' for young">
            <a:extLst>
              <a:ext uri="{FF2B5EF4-FFF2-40B4-BE49-F238E27FC236}">
                <a16:creationId xmlns:a16="http://schemas.microsoft.com/office/drawing/2014/main" id="{006F4ED8-3B0E-460C-8CAE-FA1735B2A6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57517" y="2742180"/>
            <a:ext cx="6414077" cy="4276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54836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966873"/>
            <a:chOff x="0" y="0"/>
            <a:chExt cx="4816593" cy="518024"/>
          </a:xfrm>
        </p:grpSpPr>
        <p:sp>
          <p:nvSpPr>
            <p:cNvPr id="3" name="Freeform 3"/>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p:cNvGrpSpPr/>
          <p:nvPr/>
        </p:nvGrpSpPr>
        <p:grpSpPr>
          <a:xfrm>
            <a:off x="0" y="8866257"/>
            <a:ext cx="18288000" cy="1966873"/>
            <a:chOff x="0" y="0"/>
            <a:chExt cx="4816593" cy="518024"/>
          </a:xfrm>
        </p:grpSpPr>
        <p:sp>
          <p:nvSpPr>
            <p:cNvPr id="6" name="Freeform 6"/>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p:cNvSpPr/>
          <p:nvPr/>
        </p:nvSpPr>
        <p:spPr>
          <a:xfrm>
            <a:off x="15601290"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p:cNvSpPr txBox="1"/>
          <p:nvPr/>
        </p:nvSpPr>
        <p:spPr>
          <a:xfrm>
            <a:off x="806881" y="409604"/>
            <a:ext cx="17481119" cy="1049646"/>
          </a:xfrm>
          <a:prstGeom prst="rect">
            <a:avLst/>
          </a:prstGeom>
        </p:spPr>
        <p:txBody>
          <a:bodyPr wrap="square" lIns="0" tIns="0" rIns="0" bIns="0" rtlCol="0" anchor="t">
            <a:spAutoFit/>
          </a:bodyPr>
          <a:lstStyle/>
          <a:p>
            <a:pPr>
              <a:lnSpc>
                <a:spcPts val="8679"/>
              </a:lnSpc>
            </a:pPr>
            <a:r>
              <a:rPr lang="en-US" sz="6000" dirty="0">
                <a:solidFill>
                  <a:srgbClr val="FFFFFF"/>
                </a:solidFill>
                <a:latin typeface="Praxis LT Pro 1"/>
              </a:rPr>
              <a:t>How Parishes Can Help Their Communities</a:t>
            </a:r>
          </a:p>
        </p:txBody>
      </p:sp>
      <p:sp>
        <p:nvSpPr>
          <p:cNvPr id="15" name="Rectangle 14">
            <a:extLst>
              <a:ext uri="{FF2B5EF4-FFF2-40B4-BE49-F238E27FC236}">
                <a16:creationId xmlns:a16="http://schemas.microsoft.com/office/drawing/2014/main" id="{17FD3407-3367-4160-9F8B-08C2239EDFB1}"/>
              </a:ext>
            </a:extLst>
          </p:cNvPr>
          <p:cNvSpPr/>
          <p:nvPr/>
        </p:nvSpPr>
        <p:spPr>
          <a:xfrm>
            <a:off x="152400" y="2256177"/>
            <a:ext cx="10545062" cy="6555641"/>
          </a:xfrm>
          <a:prstGeom prst="rect">
            <a:avLst/>
          </a:prstGeom>
        </p:spPr>
        <p:txBody>
          <a:bodyPr wrap="square">
            <a:spAutoFit/>
          </a:bodyPr>
          <a:lstStyle/>
          <a:p>
            <a:pPr lvl="0">
              <a:spcAft>
                <a:spcPts val="0"/>
              </a:spcAft>
            </a:pPr>
            <a:r>
              <a:rPr lang="en-GB"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Flood wardens – scouting (SAFELY) before and during the flood event.</a:t>
            </a:r>
          </a:p>
          <a:p>
            <a:pPr lvl="0">
              <a:spcAft>
                <a:spcPts val="0"/>
              </a:spcAft>
            </a:pPr>
            <a:endParaRPr lang="en-GB" sz="28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lvl="0">
              <a:spcAft>
                <a:spcPts val="0"/>
              </a:spcAft>
            </a:pPr>
            <a:r>
              <a:rPr lang="en-GB" sz="2800" dirty="0">
                <a:solidFill>
                  <a:srgbClr val="000000"/>
                </a:solidFill>
                <a:latin typeface="Arial" panose="020B0604020202020204" pitchFamily="34" charset="0"/>
                <a:ea typeface="Calibri" panose="020F0502020204030204" pitchFamily="34" charset="0"/>
                <a:cs typeface="Arial" panose="020B0604020202020204" pitchFamily="34" charset="0"/>
              </a:rPr>
              <a:t>Write a Community Emergency plan</a:t>
            </a:r>
          </a:p>
          <a:p>
            <a:pPr marL="457200" lvl="0" indent="-457200">
              <a:spcAft>
                <a:spcPts val="0"/>
              </a:spcAft>
              <a:buFont typeface="Arial" panose="020B0604020202020204" pitchFamily="34" charset="0"/>
              <a:buChar char="•"/>
            </a:pPr>
            <a:r>
              <a:rPr lang="en-GB" sz="2800" dirty="0">
                <a:solidFill>
                  <a:srgbClr val="000000"/>
                </a:solidFill>
                <a:latin typeface="Arial" panose="020B0604020202020204" pitchFamily="34" charset="0"/>
                <a:ea typeface="Calibri" panose="020F0502020204030204" pitchFamily="34" charset="0"/>
                <a:cs typeface="Arial" panose="020B0604020202020204" pitchFamily="34" charset="0"/>
              </a:rPr>
              <a:t>Consider local risks that affect your community</a:t>
            </a:r>
          </a:p>
          <a:p>
            <a:pPr marL="457200" lvl="0" indent="-457200">
              <a:spcAft>
                <a:spcPts val="0"/>
              </a:spcAft>
              <a:buFont typeface="Arial" panose="020B0604020202020204" pitchFamily="34" charset="0"/>
              <a:buChar char="•"/>
            </a:pPr>
            <a:r>
              <a:rPr lang="en-GB" sz="2800" dirty="0">
                <a:solidFill>
                  <a:srgbClr val="000000"/>
                </a:solidFill>
                <a:latin typeface="Arial" panose="020B0604020202020204" pitchFamily="34" charset="0"/>
                <a:ea typeface="Calibri" panose="020F0502020204030204" pitchFamily="34" charset="0"/>
                <a:cs typeface="Arial" panose="020B0604020202020204" pitchFamily="34" charset="0"/>
              </a:rPr>
              <a:t>Consider your local recourses </a:t>
            </a:r>
          </a:p>
          <a:p>
            <a:pPr marL="457200" lvl="0" indent="-457200">
              <a:spcAft>
                <a:spcPts val="0"/>
              </a:spcAft>
              <a:buFont typeface="Arial" panose="020B0604020202020204" pitchFamily="34" charset="0"/>
              <a:buChar char="•"/>
            </a:pPr>
            <a:r>
              <a:rPr lang="en-GB" sz="2800" dirty="0">
                <a:solidFill>
                  <a:srgbClr val="000000"/>
                </a:solidFill>
                <a:latin typeface="Arial" panose="020B0604020202020204" pitchFamily="34" charset="0"/>
                <a:ea typeface="Calibri" panose="020F0502020204030204" pitchFamily="34" charset="0"/>
                <a:cs typeface="Arial" panose="020B0604020202020204" pitchFamily="34" charset="0"/>
              </a:rPr>
              <a:t>Safe locations</a:t>
            </a:r>
          </a:p>
          <a:p>
            <a:pPr marL="457200" lvl="0" indent="-457200">
              <a:spcAft>
                <a:spcPts val="0"/>
              </a:spcAft>
              <a:buFont typeface="Arial" panose="020B0604020202020204" pitchFamily="34" charset="0"/>
              <a:buChar char="•"/>
            </a:pPr>
            <a:r>
              <a:rPr lang="en-GB" sz="2800" dirty="0">
                <a:solidFill>
                  <a:srgbClr val="000000"/>
                </a:solidFill>
                <a:latin typeface="Arial" panose="020B0604020202020204" pitchFamily="34" charset="0"/>
                <a:ea typeface="Calibri" panose="020F0502020204030204" pitchFamily="34" charset="0"/>
                <a:cs typeface="Arial" panose="020B0604020202020204" pitchFamily="34" charset="0"/>
              </a:rPr>
              <a:t>Emergency contact lists</a:t>
            </a:r>
          </a:p>
          <a:p>
            <a:pPr marL="457200" lvl="0" indent="-457200">
              <a:spcAft>
                <a:spcPts val="0"/>
              </a:spcAft>
              <a:buFont typeface="Arial" panose="020B0604020202020204" pitchFamily="34" charset="0"/>
              <a:buChar char="•"/>
            </a:pPr>
            <a:r>
              <a:rPr lang="en-GB" sz="2800" dirty="0">
                <a:solidFill>
                  <a:srgbClr val="000000"/>
                </a:solidFill>
                <a:latin typeface="Arial" panose="020B0604020202020204" pitchFamily="34" charset="0"/>
                <a:ea typeface="Calibri" panose="020F0502020204030204" pitchFamily="34" charset="0"/>
                <a:cs typeface="Arial" panose="020B0604020202020204" pitchFamily="34" charset="0"/>
              </a:rPr>
              <a:t>Help vulnerable people</a:t>
            </a:r>
          </a:p>
          <a:p>
            <a:pPr marL="457200" lvl="0" indent="-457200">
              <a:spcAft>
                <a:spcPts val="0"/>
              </a:spcAft>
              <a:buFont typeface="Arial" panose="020B0604020202020204" pitchFamily="34" charset="0"/>
              <a:buChar char="•"/>
            </a:pPr>
            <a:r>
              <a:rPr lang="en-GB" sz="2800" dirty="0">
                <a:solidFill>
                  <a:srgbClr val="000000"/>
                </a:solidFill>
                <a:latin typeface="Arial" panose="020B0604020202020204" pitchFamily="34" charset="0"/>
                <a:ea typeface="Calibri" panose="020F0502020204030204" pitchFamily="34" charset="0"/>
                <a:cs typeface="Arial" panose="020B0604020202020204" pitchFamily="34" charset="0"/>
              </a:rPr>
              <a:t>Activation and triggers </a:t>
            </a:r>
          </a:p>
          <a:p>
            <a:pPr marL="457200" lvl="0" indent="-457200">
              <a:spcAft>
                <a:spcPts val="0"/>
              </a:spcAft>
              <a:buFont typeface="Arial" panose="020B0604020202020204" pitchFamily="34" charset="0"/>
              <a:buChar char="•"/>
            </a:pPr>
            <a:endParaRPr lang="en-GB" sz="28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lvl="0">
              <a:spcAft>
                <a:spcPts val="0"/>
              </a:spcAft>
            </a:pPr>
            <a:r>
              <a:rPr lang="en-GB" sz="2800" dirty="0">
                <a:solidFill>
                  <a:srgbClr val="000000"/>
                </a:solidFill>
                <a:latin typeface="Arial" panose="020B0604020202020204" pitchFamily="34" charset="0"/>
                <a:ea typeface="Calibri" panose="020F0502020204030204" pitchFamily="34" charset="0"/>
                <a:cs typeface="Arial" panose="020B0604020202020204" pitchFamily="34" charset="0"/>
              </a:rPr>
              <a:t>Grants and Funding – SSEN community resilience fund.</a:t>
            </a:r>
          </a:p>
          <a:p>
            <a:pPr lvl="0">
              <a:spcAft>
                <a:spcPts val="0"/>
              </a:spcAft>
            </a:pPr>
            <a:r>
              <a:rPr lang="en-GB" sz="2800" dirty="0">
                <a:solidFill>
                  <a:srgbClr val="000000"/>
                </a:solidFill>
                <a:latin typeface="Arial" panose="020B0604020202020204" pitchFamily="34" charset="0"/>
                <a:ea typeface="Calibri" panose="020F0502020204030204" pitchFamily="34" charset="0"/>
                <a:cs typeface="Arial" panose="020B0604020202020204" pitchFamily="34" charset="0"/>
              </a:rPr>
              <a:t>Be a good neighbour. </a:t>
            </a:r>
          </a:p>
          <a:p>
            <a:pPr lvl="0">
              <a:spcAft>
                <a:spcPts val="0"/>
              </a:spcAft>
            </a:pPr>
            <a:r>
              <a:rPr lang="en-GB" sz="2800" dirty="0">
                <a:solidFill>
                  <a:srgbClr val="000000"/>
                </a:solidFill>
                <a:latin typeface="Arial" panose="020B0604020202020204" pitchFamily="34" charset="0"/>
                <a:ea typeface="Calibri" panose="020F0502020204030204" pitchFamily="34" charset="0"/>
                <a:cs typeface="Arial" panose="020B0604020202020204" pitchFamily="34" charset="0"/>
              </a:rPr>
              <a:t>Sign up to Priority Service Register Lists with utility companies.</a:t>
            </a:r>
          </a:p>
          <a:p>
            <a:pPr lvl="0">
              <a:spcAft>
                <a:spcPts val="0"/>
              </a:spcAft>
            </a:pPr>
            <a:endParaRPr lang="en-GB" sz="2800" dirty="0">
              <a:solidFill>
                <a:srgbClr val="000000"/>
              </a:solidFill>
              <a:latin typeface="Arial" panose="020B0604020202020204" pitchFamily="34" charset="0"/>
              <a:ea typeface="Calibri" panose="020F0502020204030204" pitchFamily="34" charset="0"/>
              <a:cs typeface="Arial" panose="020B0604020202020204" pitchFamily="34" charset="0"/>
            </a:endParaRPr>
          </a:p>
        </p:txBody>
      </p:sp>
      <p:pic>
        <p:nvPicPr>
          <p:cNvPr id="13314" name="Picture 2" descr="FLOODING - FLOOD WARDEN SCHEME - Llangattock Community Council">
            <a:extLst>
              <a:ext uri="{FF2B5EF4-FFF2-40B4-BE49-F238E27FC236}">
                <a16:creationId xmlns:a16="http://schemas.microsoft.com/office/drawing/2014/main" id="{1E223CF7-61C3-403E-9468-4EFFC39DBAA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63200" y="2883746"/>
            <a:ext cx="7313637" cy="49698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98873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966873"/>
            <a:chOff x="0" y="0"/>
            <a:chExt cx="4816593" cy="518024"/>
          </a:xfrm>
        </p:grpSpPr>
        <p:sp>
          <p:nvSpPr>
            <p:cNvPr id="3" name="Freeform 3"/>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p:cNvGrpSpPr/>
          <p:nvPr/>
        </p:nvGrpSpPr>
        <p:grpSpPr>
          <a:xfrm>
            <a:off x="0" y="8866257"/>
            <a:ext cx="18288000" cy="1966873"/>
            <a:chOff x="0" y="0"/>
            <a:chExt cx="4816593" cy="518024"/>
          </a:xfrm>
        </p:grpSpPr>
        <p:sp>
          <p:nvSpPr>
            <p:cNvPr id="6" name="Freeform 6"/>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p:cNvSpPr/>
          <p:nvPr/>
        </p:nvSpPr>
        <p:spPr>
          <a:xfrm>
            <a:off x="15601290"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p:cNvSpPr txBox="1"/>
          <p:nvPr/>
        </p:nvSpPr>
        <p:spPr>
          <a:xfrm>
            <a:off x="806881" y="409604"/>
            <a:ext cx="17481119" cy="1049646"/>
          </a:xfrm>
          <a:prstGeom prst="rect">
            <a:avLst/>
          </a:prstGeom>
        </p:spPr>
        <p:txBody>
          <a:bodyPr wrap="square" lIns="0" tIns="0" rIns="0" bIns="0" rtlCol="0" anchor="t">
            <a:spAutoFit/>
          </a:bodyPr>
          <a:lstStyle/>
          <a:p>
            <a:pPr>
              <a:lnSpc>
                <a:spcPts val="8679"/>
              </a:lnSpc>
            </a:pPr>
            <a:r>
              <a:rPr lang="en-US" sz="6000" dirty="0">
                <a:solidFill>
                  <a:srgbClr val="FFFFFF"/>
                </a:solidFill>
                <a:latin typeface="Praxis LT Pro 1"/>
              </a:rPr>
              <a:t>Other Sources of Helpful Information</a:t>
            </a:r>
          </a:p>
        </p:txBody>
      </p:sp>
      <p:sp>
        <p:nvSpPr>
          <p:cNvPr id="16" name="Rectangle 15">
            <a:extLst>
              <a:ext uri="{FF2B5EF4-FFF2-40B4-BE49-F238E27FC236}">
                <a16:creationId xmlns:a16="http://schemas.microsoft.com/office/drawing/2014/main" id="{AFB1430A-14BC-49C6-BDC7-FA55012C8230}"/>
              </a:ext>
            </a:extLst>
          </p:cNvPr>
          <p:cNvSpPr/>
          <p:nvPr/>
        </p:nvSpPr>
        <p:spPr>
          <a:xfrm>
            <a:off x="2024060" y="4107731"/>
            <a:ext cx="14239875" cy="1200329"/>
          </a:xfrm>
          <a:prstGeom prst="rect">
            <a:avLst/>
          </a:prstGeom>
        </p:spPr>
        <p:txBody>
          <a:bodyPr wrap="square">
            <a:spAutoFit/>
          </a:bodyPr>
          <a:lstStyle/>
          <a:p>
            <a:pPr marL="342900" lvl="0" indent="-342900">
              <a:spcAft>
                <a:spcPts val="0"/>
              </a:spcAft>
              <a:buFont typeface="Symbol" panose="05050102010706020507" pitchFamily="18" charset="2"/>
              <a:buChar char=""/>
            </a:pPr>
            <a:r>
              <a:rPr lang="en-GB" sz="3600" dirty="0">
                <a:solidFill>
                  <a:srgbClr val="000000"/>
                </a:solidFill>
                <a:latin typeface="Arial" panose="020B0604020202020204" pitchFamily="34" charset="0"/>
                <a:ea typeface="Times New Roman" panose="02020603050405020304" pitchFamily="18" charset="0"/>
                <a:cs typeface="Arial" panose="020B0604020202020204" pitchFamily="34" charset="0"/>
              </a:rPr>
              <a:t>Cherwell Help Sheet </a:t>
            </a:r>
            <a:endParaRPr lang="en-GB" sz="36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342900" lvl="0" indent="-342900">
              <a:spcAft>
                <a:spcPts val="0"/>
              </a:spcAft>
              <a:buFont typeface="Symbol" panose="05050102010706020507" pitchFamily="18" charset="2"/>
              <a:buChar char=""/>
            </a:pPr>
            <a:r>
              <a:rPr lang="en-GB" sz="3600" dirty="0">
                <a:solidFill>
                  <a:srgbClr val="000000"/>
                </a:solidFill>
                <a:latin typeface="Arial" panose="020B0604020202020204" pitchFamily="34" charset="0"/>
                <a:ea typeface="Times New Roman" panose="02020603050405020304" pitchFamily="18" charset="0"/>
                <a:cs typeface="Arial" panose="020B0604020202020204" pitchFamily="34" charset="0"/>
              </a:rPr>
              <a:t>Oxfordshire Flood Toolkit  - </a:t>
            </a:r>
            <a:r>
              <a:rPr lang="en-GB" sz="3600" u="sng" dirty="0">
                <a:solidFill>
                  <a:srgbClr val="000000"/>
                </a:solidFill>
                <a:latin typeface="Arial" panose="020B0604020202020204" pitchFamily="34" charset="0"/>
                <a:ea typeface="Times New Roman" panose="02020603050405020304" pitchFamily="18" charset="0"/>
                <a:cs typeface="Arial" panose="020B0604020202020204" pitchFamily="34" charset="0"/>
                <a:hlinkClick r:id="rId3"/>
              </a:rPr>
              <a:t>www.oxfordshirefloodtoolkit.com</a:t>
            </a:r>
            <a:endParaRPr lang="en-GB" sz="3600" dirty="0">
              <a:solidFill>
                <a:srgbClr val="000000"/>
              </a:solidFill>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858762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095662-116D-31AB-D310-F8C23719435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D156C68-E6FE-9DE0-B228-C7E13A0F90FC}"/>
              </a:ext>
            </a:extLst>
          </p:cNvPr>
          <p:cNvGrpSpPr/>
          <p:nvPr/>
        </p:nvGrpSpPr>
        <p:grpSpPr>
          <a:xfrm>
            <a:off x="0" y="0"/>
            <a:ext cx="18288000" cy="1966873"/>
            <a:chOff x="0" y="0"/>
            <a:chExt cx="4816593" cy="518024"/>
          </a:xfrm>
        </p:grpSpPr>
        <p:sp>
          <p:nvSpPr>
            <p:cNvPr id="3" name="Freeform 3">
              <a:extLst>
                <a:ext uri="{FF2B5EF4-FFF2-40B4-BE49-F238E27FC236}">
                  <a16:creationId xmlns:a16="http://schemas.microsoft.com/office/drawing/2014/main" id="{30C2A7EC-C7DC-1495-07FA-3E01E0F90447}"/>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a:extLst>
                <a:ext uri="{FF2B5EF4-FFF2-40B4-BE49-F238E27FC236}">
                  <a16:creationId xmlns:a16="http://schemas.microsoft.com/office/drawing/2014/main" id="{AAC00EB3-D86F-5EED-DED2-7099F098D44F}"/>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a:extLst>
              <a:ext uri="{FF2B5EF4-FFF2-40B4-BE49-F238E27FC236}">
                <a16:creationId xmlns:a16="http://schemas.microsoft.com/office/drawing/2014/main" id="{489CB187-CA38-E6D4-99EB-3FF4F470054F}"/>
              </a:ext>
            </a:extLst>
          </p:cNvPr>
          <p:cNvGrpSpPr/>
          <p:nvPr/>
        </p:nvGrpSpPr>
        <p:grpSpPr>
          <a:xfrm>
            <a:off x="0" y="8866257"/>
            <a:ext cx="18288000" cy="1966873"/>
            <a:chOff x="0" y="0"/>
            <a:chExt cx="4816593" cy="518024"/>
          </a:xfrm>
        </p:grpSpPr>
        <p:sp>
          <p:nvSpPr>
            <p:cNvPr id="6" name="Freeform 6">
              <a:extLst>
                <a:ext uri="{FF2B5EF4-FFF2-40B4-BE49-F238E27FC236}">
                  <a16:creationId xmlns:a16="http://schemas.microsoft.com/office/drawing/2014/main" id="{C8D398C6-BFD6-5C6C-B671-F96F46AD1620}"/>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a:extLst>
                <a:ext uri="{FF2B5EF4-FFF2-40B4-BE49-F238E27FC236}">
                  <a16:creationId xmlns:a16="http://schemas.microsoft.com/office/drawing/2014/main" id="{A4C0D53A-B7B0-CC5C-DEA3-09D2A756507D}"/>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a:extLst>
              <a:ext uri="{FF2B5EF4-FFF2-40B4-BE49-F238E27FC236}">
                <a16:creationId xmlns:a16="http://schemas.microsoft.com/office/drawing/2014/main" id="{35F94BE6-51A9-EA07-AFBE-C9884B739836}"/>
              </a:ext>
            </a:extLst>
          </p:cNvPr>
          <p:cNvSpPr/>
          <p:nvPr/>
        </p:nvSpPr>
        <p:spPr>
          <a:xfrm>
            <a:off x="15601290"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a:extLst>
              <a:ext uri="{FF2B5EF4-FFF2-40B4-BE49-F238E27FC236}">
                <a16:creationId xmlns:a16="http://schemas.microsoft.com/office/drawing/2014/main" id="{BE148C45-5818-F514-6D36-F5CE1F94021F}"/>
              </a:ext>
            </a:extLst>
          </p:cNvPr>
          <p:cNvSpPr txBox="1"/>
          <p:nvPr/>
        </p:nvSpPr>
        <p:spPr>
          <a:xfrm>
            <a:off x="806881" y="409604"/>
            <a:ext cx="17481119" cy="1049646"/>
          </a:xfrm>
          <a:prstGeom prst="rect">
            <a:avLst/>
          </a:prstGeom>
        </p:spPr>
        <p:txBody>
          <a:bodyPr wrap="square" lIns="0" tIns="0" rIns="0" bIns="0" rtlCol="0" anchor="t">
            <a:spAutoFit/>
          </a:bodyPr>
          <a:lstStyle/>
          <a:p>
            <a:pPr>
              <a:lnSpc>
                <a:spcPts val="8679"/>
              </a:lnSpc>
            </a:pPr>
            <a:r>
              <a:rPr lang="en-US" sz="6000" dirty="0">
                <a:solidFill>
                  <a:srgbClr val="FFFFFF"/>
                </a:solidFill>
                <a:latin typeface="Praxis LT Pro 1"/>
              </a:rPr>
              <a:t>Presentation Wrap Up</a:t>
            </a:r>
          </a:p>
        </p:txBody>
      </p:sp>
      <p:sp>
        <p:nvSpPr>
          <p:cNvPr id="17" name="TextBox 16">
            <a:extLst>
              <a:ext uri="{FF2B5EF4-FFF2-40B4-BE49-F238E27FC236}">
                <a16:creationId xmlns:a16="http://schemas.microsoft.com/office/drawing/2014/main" id="{A340AB57-D502-360D-561D-AA166B38894C}"/>
              </a:ext>
            </a:extLst>
          </p:cNvPr>
          <p:cNvSpPr txBox="1"/>
          <p:nvPr/>
        </p:nvSpPr>
        <p:spPr>
          <a:xfrm>
            <a:off x="6804238" y="4634799"/>
            <a:ext cx="4679519" cy="1323439"/>
          </a:xfrm>
          <a:prstGeom prst="rect">
            <a:avLst/>
          </a:prstGeom>
          <a:noFill/>
        </p:spPr>
        <p:txBody>
          <a:bodyPr wrap="square">
            <a:spAutoFit/>
          </a:bodyPr>
          <a:lstStyle/>
          <a:p>
            <a:r>
              <a:rPr lang="en-GB" sz="4000" b="1" dirty="0">
                <a:latin typeface="Arial" panose="020B0604020202020204" pitchFamily="34" charset="0"/>
                <a:cs typeface="Arial" panose="020B0604020202020204" pitchFamily="34" charset="0"/>
              </a:rPr>
              <a:t>Any Questions? </a:t>
            </a:r>
          </a:p>
          <a:p>
            <a:pPr lvl="1"/>
            <a:endParaRPr lang="en-GB" sz="4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263772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043BED-5720-6372-EF9F-342E85B07DE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B6BAA32-A18A-8A97-998D-374DAB13E6DC}"/>
              </a:ext>
            </a:extLst>
          </p:cNvPr>
          <p:cNvGrpSpPr/>
          <p:nvPr/>
        </p:nvGrpSpPr>
        <p:grpSpPr>
          <a:xfrm>
            <a:off x="0" y="0"/>
            <a:ext cx="18288000" cy="1966873"/>
            <a:chOff x="0" y="0"/>
            <a:chExt cx="4816593" cy="518024"/>
          </a:xfrm>
        </p:grpSpPr>
        <p:sp>
          <p:nvSpPr>
            <p:cNvPr id="3" name="Freeform 3">
              <a:extLst>
                <a:ext uri="{FF2B5EF4-FFF2-40B4-BE49-F238E27FC236}">
                  <a16:creationId xmlns:a16="http://schemas.microsoft.com/office/drawing/2014/main" id="{108E1959-3872-795B-4362-54DD5A4A8336}"/>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a:extLst>
                <a:ext uri="{FF2B5EF4-FFF2-40B4-BE49-F238E27FC236}">
                  <a16:creationId xmlns:a16="http://schemas.microsoft.com/office/drawing/2014/main" id="{166F50FE-8D45-8FB6-15C5-6E54A28291A6}"/>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a:extLst>
              <a:ext uri="{FF2B5EF4-FFF2-40B4-BE49-F238E27FC236}">
                <a16:creationId xmlns:a16="http://schemas.microsoft.com/office/drawing/2014/main" id="{2D6DCCC5-60ED-03C0-3DF5-314F12F082F0}"/>
              </a:ext>
            </a:extLst>
          </p:cNvPr>
          <p:cNvGrpSpPr/>
          <p:nvPr/>
        </p:nvGrpSpPr>
        <p:grpSpPr>
          <a:xfrm>
            <a:off x="0" y="8866257"/>
            <a:ext cx="18288000" cy="1966873"/>
            <a:chOff x="0" y="0"/>
            <a:chExt cx="4816593" cy="518024"/>
          </a:xfrm>
        </p:grpSpPr>
        <p:sp>
          <p:nvSpPr>
            <p:cNvPr id="6" name="Freeform 6">
              <a:extLst>
                <a:ext uri="{FF2B5EF4-FFF2-40B4-BE49-F238E27FC236}">
                  <a16:creationId xmlns:a16="http://schemas.microsoft.com/office/drawing/2014/main" id="{5BECAFD0-A5B7-AA87-60F6-F91BAE4567AF}"/>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a:extLst>
                <a:ext uri="{FF2B5EF4-FFF2-40B4-BE49-F238E27FC236}">
                  <a16:creationId xmlns:a16="http://schemas.microsoft.com/office/drawing/2014/main" id="{FDA991C8-0366-E85F-C028-957282B92C7D}"/>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a:extLst>
              <a:ext uri="{FF2B5EF4-FFF2-40B4-BE49-F238E27FC236}">
                <a16:creationId xmlns:a16="http://schemas.microsoft.com/office/drawing/2014/main" id="{7374E14F-CD75-8383-5381-EAE4FA37E393}"/>
              </a:ext>
            </a:extLst>
          </p:cNvPr>
          <p:cNvSpPr/>
          <p:nvPr/>
        </p:nvSpPr>
        <p:spPr>
          <a:xfrm>
            <a:off x="15601290"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a:extLst>
              <a:ext uri="{FF2B5EF4-FFF2-40B4-BE49-F238E27FC236}">
                <a16:creationId xmlns:a16="http://schemas.microsoft.com/office/drawing/2014/main" id="{5CF267B4-7D1E-BA32-FFB8-7BF0C65D156B}"/>
              </a:ext>
            </a:extLst>
          </p:cNvPr>
          <p:cNvSpPr txBox="1"/>
          <p:nvPr/>
        </p:nvSpPr>
        <p:spPr>
          <a:xfrm>
            <a:off x="806881" y="409604"/>
            <a:ext cx="17481119" cy="1049646"/>
          </a:xfrm>
          <a:prstGeom prst="rect">
            <a:avLst/>
          </a:prstGeom>
        </p:spPr>
        <p:txBody>
          <a:bodyPr wrap="square" lIns="0" tIns="0" rIns="0" bIns="0" rtlCol="0" anchor="t">
            <a:spAutoFit/>
          </a:bodyPr>
          <a:lstStyle/>
          <a:p>
            <a:pPr>
              <a:lnSpc>
                <a:spcPts val="8679"/>
              </a:lnSpc>
            </a:pPr>
            <a:r>
              <a:rPr lang="en-US" sz="6000" dirty="0">
                <a:solidFill>
                  <a:srgbClr val="FFFFFF"/>
                </a:solidFill>
                <a:latin typeface="Praxis LT Pro 1"/>
              </a:rPr>
              <a:t>Part 2 – Round Tables</a:t>
            </a:r>
          </a:p>
        </p:txBody>
      </p:sp>
      <p:sp>
        <p:nvSpPr>
          <p:cNvPr id="17" name="TextBox 16">
            <a:extLst>
              <a:ext uri="{FF2B5EF4-FFF2-40B4-BE49-F238E27FC236}">
                <a16:creationId xmlns:a16="http://schemas.microsoft.com/office/drawing/2014/main" id="{05B1CAA6-7DF9-4D2D-04A1-9E888B9709FF}"/>
              </a:ext>
            </a:extLst>
          </p:cNvPr>
          <p:cNvSpPr txBox="1"/>
          <p:nvPr/>
        </p:nvSpPr>
        <p:spPr>
          <a:xfrm>
            <a:off x="806881" y="2323028"/>
            <a:ext cx="17135504" cy="4401205"/>
          </a:xfrm>
          <a:prstGeom prst="rect">
            <a:avLst/>
          </a:prstGeom>
          <a:noFill/>
        </p:spPr>
        <p:txBody>
          <a:bodyPr wrap="square">
            <a:spAutoFit/>
          </a:bodyPr>
          <a:lstStyle/>
          <a:p>
            <a:r>
              <a:rPr lang="en-GB" sz="4000" b="1" dirty="0">
                <a:latin typeface="Arial" panose="020B0604020202020204" pitchFamily="34" charset="0"/>
                <a:cs typeface="Arial" panose="020B0604020202020204" pitchFamily="34" charset="0"/>
              </a:rPr>
              <a:t>Round-table discussions broken into local parish groupings</a:t>
            </a:r>
          </a:p>
          <a:p>
            <a:pPr lvl="1"/>
            <a:endParaRPr lang="en-GB" sz="4000" dirty="0">
              <a:latin typeface="Arial" panose="020B0604020202020204" pitchFamily="34" charset="0"/>
              <a:cs typeface="Arial" panose="020B0604020202020204" pitchFamily="34" charset="0"/>
            </a:endParaRPr>
          </a:p>
          <a:p>
            <a:pPr marL="914400" lvl="1" indent="-457200">
              <a:buFont typeface="Wingdings" panose="05000000000000000000" pitchFamily="2" charset="2"/>
              <a:buChar char="Ø"/>
            </a:pPr>
            <a:r>
              <a:rPr lang="en-GB" sz="4000" dirty="0">
                <a:latin typeface="Arial" panose="020B0604020202020204" pitchFamily="34" charset="0"/>
                <a:cs typeface="Arial" panose="020B0604020202020204" pitchFamily="34" charset="0"/>
              </a:rPr>
              <a:t>The flooding issues experienced in your Parish</a:t>
            </a:r>
          </a:p>
          <a:p>
            <a:pPr lvl="1"/>
            <a:endParaRPr lang="en-GB" sz="4000" dirty="0">
              <a:latin typeface="Arial" panose="020B0604020202020204" pitchFamily="34" charset="0"/>
              <a:cs typeface="Arial" panose="020B0604020202020204" pitchFamily="34" charset="0"/>
            </a:endParaRPr>
          </a:p>
          <a:p>
            <a:pPr marL="914400" lvl="1" indent="-457200">
              <a:buFont typeface="Wingdings" panose="05000000000000000000" pitchFamily="2" charset="2"/>
              <a:buChar char="Ø"/>
            </a:pPr>
            <a:r>
              <a:rPr lang="en-GB" sz="4000" dirty="0">
                <a:latin typeface="Arial" panose="020B0604020202020204" pitchFamily="34" charset="0"/>
                <a:cs typeface="Arial" panose="020B0604020202020204" pitchFamily="34" charset="0"/>
              </a:rPr>
              <a:t>How your Parish Council assists – sharing best practice</a:t>
            </a:r>
          </a:p>
          <a:p>
            <a:pPr lvl="1"/>
            <a:endParaRPr lang="en-GB" sz="4000" dirty="0">
              <a:latin typeface="Arial" panose="020B0604020202020204" pitchFamily="34" charset="0"/>
              <a:cs typeface="Arial" panose="020B0604020202020204" pitchFamily="34" charset="0"/>
            </a:endParaRPr>
          </a:p>
          <a:p>
            <a:pPr marL="914400" lvl="1" indent="-457200">
              <a:buFont typeface="Wingdings" panose="05000000000000000000" pitchFamily="2" charset="2"/>
              <a:buChar char="Ø"/>
            </a:pPr>
            <a:r>
              <a:rPr lang="en-GB" sz="4000" dirty="0">
                <a:latin typeface="Arial" panose="020B0604020202020204" pitchFamily="34" charset="0"/>
                <a:cs typeface="Arial" panose="020B0604020202020204" pitchFamily="34" charset="0"/>
              </a:rPr>
              <a:t>What more is needed for agencies to assist.</a:t>
            </a:r>
          </a:p>
        </p:txBody>
      </p:sp>
    </p:spTree>
    <p:extLst>
      <p:ext uri="{BB962C8B-B14F-4D97-AF65-F5344CB8AC3E}">
        <p14:creationId xmlns:p14="http://schemas.microsoft.com/office/powerpoint/2010/main" val="40755814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B618F-F5CD-ECB0-6A2E-4A34B17C274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FB9267C-7FBE-68EC-BF91-0F65A2C644E9}"/>
              </a:ext>
            </a:extLst>
          </p:cNvPr>
          <p:cNvGrpSpPr/>
          <p:nvPr/>
        </p:nvGrpSpPr>
        <p:grpSpPr>
          <a:xfrm>
            <a:off x="0" y="0"/>
            <a:ext cx="18288000" cy="1966873"/>
            <a:chOff x="0" y="0"/>
            <a:chExt cx="4816593" cy="518024"/>
          </a:xfrm>
        </p:grpSpPr>
        <p:sp>
          <p:nvSpPr>
            <p:cNvPr id="3" name="Freeform 3">
              <a:extLst>
                <a:ext uri="{FF2B5EF4-FFF2-40B4-BE49-F238E27FC236}">
                  <a16:creationId xmlns:a16="http://schemas.microsoft.com/office/drawing/2014/main" id="{253D94A5-DDD9-C6DC-EFB7-AA61FB776CCA}"/>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a:extLst>
                <a:ext uri="{FF2B5EF4-FFF2-40B4-BE49-F238E27FC236}">
                  <a16:creationId xmlns:a16="http://schemas.microsoft.com/office/drawing/2014/main" id="{BC3BB6CB-EB09-2127-9497-03D54172AC3A}"/>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a:extLst>
              <a:ext uri="{FF2B5EF4-FFF2-40B4-BE49-F238E27FC236}">
                <a16:creationId xmlns:a16="http://schemas.microsoft.com/office/drawing/2014/main" id="{21DA27B4-20AF-4679-4C17-60B781BB56CE}"/>
              </a:ext>
            </a:extLst>
          </p:cNvPr>
          <p:cNvGrpSpPr/>
          <p:nvPr/>
        </p:nvGrpSpPr>
        <p:grpSpPr>
          <a:xfrm>
            <a:off x="0" y="8866257"/>
            <a:ext cx="18288000" cy="1966873"/>
            <a:chOff x="0" y="0"/>
            <a:chExt cx="4816593" cy="518024"/>
          </a:xfrm>
        </p:grpSpPr>
        <p:sp>
          <p:nvSpPr>
            <p:cNvPr id="6" name="Freeform 6">
              <a:extLst>
                <a:ext uri="{FF2B5EF4-FFF2-40B4-BE49-F238E27FC236}">
                  <a16:creationId xmlns:a16="http://schemas.microsoft.com/office/drawing/2014/main" id="{346A28DD-D522-FB83-19D2-8FEF1BEA6ECD}"/>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a:extLst>
                <a:ext uri="{FF2B5EF4-FFF2-40B4-BE49-F238E27FC236}">
                  <a16:creationId xmlns:a16="http://schemas.microsoft.com/office/drawing/2014/main" id="{8A442C68-7A5C-32DA-DB6F-EE0C9E5A1330}"/>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a:extLst>
              <a:ext uri="{FF2B5EF4-FFF2-40B4-BE49-F238E27FC236}">
                <a16:creationId xmlns:a16="http://schemas.microsoft.com/office/drawing/2014/main" id="{A6188B1A-3D33-C550-1C68-08D9C71D9766}"/>
              </a:ext>
            </a:extLst>
          </p:cNvPr>
          <p:cNvSpPr/>
          <p:nvPr/>
        </p:nvSpPr>
        <p:spPr>
          <a:xfrm>
            <a:off x="15601290"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a:extLst>
              <a:ext uri="{FF2B5EF4-FFF2-40B4-BE49-F238E27FC236}">
                <a16:creationId xmlns:a16="http://schemas.microsoft.com/office/drawing/2014/main" id="{1B4496DE-348D-EA71-891C-82D294904463}"/>
              </a:ext>
            </a:extLst>
          </p:cNvPr>
          <p:cNvSpPr txBox="1"/>
          <p:nvPr/>
        </p:nvSpPr>
        <p:spPr>
          <a:xfrm>
            <a:off x="806881" y="409604"/>
            <a:ext cx="17481119" cy="1049646"/>
          </a:xfrm>
          <a:prstGeom prst="rect">
            <a:avLst/>
          </a:prstGeom>
        </p:spPr>
        <p:txBody>
          <a:bodyPr wrap="square" lIns="0" tIns="0" rIns="0" bIns="0" rtlCol="0" anchor="t">
            <a:spAutoFit/>
          </a:bodyPr>
          <a:lstStyle/>
          <a:p>
            <a:pPr>
              <a:lnSpc>
                <a:spcPts val="8679"/>
              </a:lnSpc>
            </a:pPr>
            <a:r>
              <a:rPr lang="en-US" sz="6000" dirty="0">
                <a:solidFill>
                  <a:srgbClr val="FFFFFF"/>
                </a:solidFill>
                <a:latin typeface="Praxis LT Pro 1"/>
              </a:rPr>
              <a:t>Feedback</a:t>
            </a:r>
          </a:p>
        </p:txBody>
      </p:sp>
      <p:sp>
        <p:nvSpPr>
          <p:cNvPr id="17" name="TextBox 16">
            <a:extLst>
              <a:ext uri="{FF2B5EF4-FFF2-40B4-BE49-F238E27FC236}">
                <a16:creationId xmlns:a16="http://schemas.microsoft.com/office/drawing/2014/main" id="{5CBBF507-F763-28C6-21A0-8D5F8EC0F210}"/>
              </a:ext>
            </a:extLst>
          </p:cNvPr>
          <p:cNvSpPr txBox="1"/>
          <p:nvPr/>
        </p:nvSpPr>
        <p:spPr>
          <a:xfrm>
            <a:off x="5867400" y="4435614"/>
            <a:ext cx="5687052" cy="707886"/>
          </a:xfrm>
          <a:prstGeom prst="rect">
            <a:avLst/>
          </a:prstGeom>
          <a:noFill/>
        </p:spPr>
        <p:txBody>
          <a:bodyPr wrap="square">
            <a:spAutoFit/>
          </a:bodyPr>
          <a:lstStyle/>
          <a:p>
            <a:r>
              <a:rPr lang="en-GB" sz="4000" b="1" dirty="0">
                <a:latin typeface="Arial" panose="020B0604020202020204" pitchFamily="34" charset="0"/>
                <a:cs typeface="Arial" panose="020B0604020202020204" pitchFamily="34" charset="0"/>
              </a:rPr>
              <a:t>Feedback from groups</a:t>
            </a:r>
          </a:p>
        </p:txBody>
      </p:sp>
    </p:spTree>
    <p:extLst>
      <p:ext uri="{BB962C8B-B14F-4D97-AF65-F5344CB8AC3E}">
        <p14:creationId xmlns:p14="http://schemas.microsoft.com/office/powerpoint/2010/main" val="24124582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147F05-1CAA-4EB9-9087-5EB96A20699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CA86013-C5B1-2D85-5E28-6C961B7AAFE5}"/>
              </a:ext>
            </a:extLst>
          </p:cNvPr>
          <p:cNvGrpSpPr/>
          <p:nvPr/>
        </p:nvGrpSpPr>
        <p:grpSpPr>
          <a:xfrm>
            <a:off x="0" y="0"/>
            <a:ext cx="18288000" cy="1966873"/>
            <a:chOff x="0" y="0"/>
            <a:chExt cx="4816593" cy="518024"/>
          </a:xfrm>
        </p:grpSpPr>
        <p:sp>
          <p:nvSpPr>
            <p:cNvPr id="3" name="Freeform 3">
              <a:extLst>
                <a:ext uri="{FF2B5EF4-FFF2-40B4-BE49-F238E27FC236}">
                  <a16:creationId xmlns:a16="http://schemas.microsoft.com/office/drawing/2014/main" id="{49666862-41AA-C17E-DBCF-72EE113DC335}"/>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a:extLst>
                <a:ext uri="{FF2B5EF4-FFF2-40B4-BE49-F238E27FC236}">
                  <a16:creationId xmlns:a16="http://schemas.microsoft.com/office/drawing/2014/main" id="{0798DB4E-0ADF-B46A-F056-C1537DAFE9FF}"/>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a:extLst>
              <a:ext uri="{FF2B5EF4-FFF2-40B4-BE49-F238E27FC236}">
                <a16:creationId xmlns:a16="http://schemas.microsoft.com/office/drawing/2014/main" id="{1D27F3AE-6685-673C-A050-8D93D374CE4A}"/>
              </a:ext>
            </a:extLst>
          </p:cNvPr>
          <p:cNvGrpSpPr/>
          <p:nvPr/>
        </p:nvGrpSpPr>
        <p:grpSpPr>
          <a:xfrm>
            <a:off x="0" y="8866257"/>
            <a:ext cx="18288000" cy="1966873"/>
            <a:chOff x="0" y="0"/>
            <a:chExt cx="4816593" cy="518024"/>
          </a:xfrm>
        </p:grpSpPr>
        <p:sp>
          <p:nvSpPr>
            <p:cNvPr id="6" name="Freeform 6">
              <a:extLst>
                <a:ext uri="{FF2B5EF4-FFF2-40B4-BE49-F238E27FC236}">
                  <a16:creationId xmlns:a16="http://schemas.microsoft.com/office/drawing/2014/main" id="{3B345953-649E-7865-E5DB-6C96B027B01E}"/>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a:extLst>
                <a:ext uri="{FF2B5EF4-FFF2-40B4-BE49-F238E27FC236}">
                  <a16:creationId xmlns:a16="http://schemas.microsoft.com/office/drawing/2014/main" id="{CD5E4BAD-6F9E-FCD2-9E8F-AAAE7EFC8771}"/>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a:extLst>
              <a:ext uri="{FF2B5EF4-FFF2-40B4-BE49-F238E27FC236}">
                <a16:creationId xmlns:a16="http://schemas.microsoft.com/office/drawing/2014/main" id="{6CB7212A-4B04-2163-0F01-2DC9397EB5CA}"/>
              </a:ext>
            </a:extLst>
          </p:cNvPr>
          <p:cNvSpPr/>
          <p:nvPr/>
        </p:nvSpPr>
        <p:spPr>
          <a:xfrm>
            <a:off x="376507"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3"/>
            <a:stretch>
              <a:fillRect/>
            </a:stretch>
          </a:blipFill>
        </p:spPr>
        <p:txBody>
          <a:bodyPr/>
          <a:lstStyle/>
          <a:p>
            <a:endParaRPr lang="en-GB" dirty="0"/>
          </a:p>
        </p:txBody>
      </p:sp>
      <p:sp>
        <p:nvSpPr>
          <p:cNvPr id="14" name="TextBox 14">
            <a:extLst>
              <a:ext uri="{FF2B5EF4-FFF2-40B4-BE49-F238E27FC236}">
                <a16:creationId xmlns:a16="http://schemas.microsoft.com/office/drawing/2014/main" id="{F7A7D70C-A050-419E-69C4-53009E4A5F40}"/>
              </a:ext>
            </a:extLst>
          </p:cNvPr>
          <p:cNvSpPr txBox="1"/>
          <p:nvPr/>
        </p:nvSpPr>
        <p:spPr>
          <a:xfrm>
            <a:off x="914400" y="403243"/>
            <a:ext cx="14058900" cy="1036694"/>
          </a:xfrm>
          <a:prstGeom prst="rect">
            <a:avLst/>
          </a:prstGeom>
        </p:spPr>
        <p:txBody>
          <a:bodyPr wrap="square" lIns="0" tIns="0" rIns="0" bIns="0" rtlCol="0" anchor="t">
            <a:spAutoFit/>
          </a:bodyPr>
          <a:lstStyle/>
          <a:p>
            <a:pPr>
              <a:lnSpc>
                <a:spcPts val="8679"/>
              </a:lnSpc>
            </a:pPr>
            <a:r>
              <a:rPr lang="en-GB" sz="6199" dirty="0">
                <a:solidFill>
                  <a:srgbClr val="FFFFFF"/>
                </a:solidFill>
                <a:latin typeface="Praxis LT Pro 1"/>
              </a:rPr>
              <a:t>It’s Flood Action Week!</a:t>
            </a:r>
            <a:endParaRPr lang="en-US" sz="6199" dirty="0">
              <a:solidFill>
                <a:srgbClr val="FFFFFF"/>
              </a:solidFill>
              <a:latin typeface="Praxis LT Pro 1"/>
            </a:endParaRPr>
          </a:p>
        </p:txBody>
      </p:sp>
      <p:sp>
        <p:nvSpPr>
          <p:cNvPr id="15" name="TextBox 14">
            <a:extLst>
              <a:ext uri="{FF2B5EF4-FFF2-40B4-BE49-F238E27FC236}">
                <a16:creationId xmlns:a16="http://schemas.microsoft.com/office/drawing/2014/main" id="{2B720645-8DBF-FFF6-4841-BA9FAA95BB10}"/>
              </a:ext>
            </a:extLst>
          </p:cNvPr>
          <p:cNvSpPr txBox="1"/>
          <p:nvPr/>
        </p:nvSpPr>
        <p:spPr>
          <a:xfrm>
            <a:off x="393440" y="2421744"/>
            <a:ext cx="16992600" cy="3970318"/>
          </a:xfrm>
          <a:prstGeom prst="rect">
            <a:avLst/>
          </a:prstGeom>
          <a:noFill/>
        </p:spPr>
        <p:txBody>
          <a:bodyPr wrap="square" rtlCol="0">
            <a:spAutoFit/>
          </a:bodyPr>
          <a:lstStyle/>
          <a:p>
            <a:endParaRPr lang="en-GB" sz="2800"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p:txBody>
      </p:sp>
      <p:pic>
        <p:nvPicPr>
          <p:cNvPr id="18" name="Picture 17" descr="A map of a city&#10;&#10;AI-generated content may be incorrect.">
            <a:extLst>
              <a:ext uri="{FF2B5EF4-FFF2-40B4-BE49-F238E27FC236}">
                <a16:creationId xmlns:a16="http://schemas.microsoft.com/office/drawing/2014/main" id="{57537BAE-ECA4-3970-7DF4-75CD4C4158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88612" y="1966873"/>
            <a:ext cx="6899384" cy="6899384"/>
          </a:xfrm>
          <a:prstGeom prst="rect">
            <a:avLst/>
          </a:prstGeom>
        </p:spPr>
      </p:pic>
      <p:sp>
        <p:nvSpPr>
          <p:cNvPr id="20" name="TextBox 19">
            <a:extLst>
              <a:ext uri="{FF2B5EF4-FFF2-40B4-BE49-F238E27FC236}">
                <a16:creationId xmlns:a16="http://schemas.microsoft.com/office/drawing/2014/main" id="{7AB4A228-E9FE-76FF-5FE8-AAED0E0F25EF}"/>
              </a:ext>
            </a:extLst>
          </p:cNvPr>
          <p:cNvSpPr txBox="1"/>
          <p:nvPr/>
        </p:nvSpPr>
        <p:spPr>
          <a:xfrm>
            <a:off x="726836" y="2538479"/>
            <a:ext cx="9759820" cy="5693866"/>
          </a:xfrm>
          <a:prstGeom prst="rect">
            <a:avLst/>
          </a:prstGeom>
          <a:noFill/>
        </p:spPr>
        <p:txBody>
          <a:bodyPr wrap="square">
            <a:spAutoFit/>
          </a:bodyPr>
          <a:lstStyle/>
          <a:p>
            <a:r>
              <a:rPr lang="en-US" sz="2800" b="1" dirty="0">
                <a:latin typeface="Arial" panose="020B0604020202020204" pitchFamily="34" charset="0"/>
                <a:cs typeface="Arial" panose="020B0604020202020204" pitchFamily="34" charset="0"/>
              </a:rPr>
              <a:t>Flood Action Week - 13-19 October</a:t>
            </a:r>
          </a:p>
          <a:p>
            <a:endParaRPr lang="en-US" sz="2800" b="1"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Environment Agency’s annual campaign to encourage people to prepare for flooding by taking proactive steps such as knowing their flood risk, preparing a flood plan, and signing up for flood warnings. </a:t>
            </a:r>
          </a:p>
          <a:p>
            <a:pPr marL="457200" indent="-457200">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Cherwell District Council is supporting this campaign and using it as an opportunity to promote the Oxfordshire flood toolkit (more later!)</a:t>
            </a:r>
          </a:p>
          <a:p>
            <a:pPr marL="457200" indent="-457200">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algn="ctr">
              <a:buNone/>
            </a:pPr>
            <a:r>
              <a:rPr lang="en-GB" sz="2800" u="sng" kern="100" dirty="0">
                <a:solidFill>
                  <a:srgbClr val="467886"/>
                </a:solidFill>
                <a:effectLst/>
                <a:latin typeface="Arial" panose="020B0604020202020204" pitchFamily="34" charset="0"/>
                <a:ea typeface="Times New Roman" panose="02020603050405020304" pitchFamily="18" charset="0"/>
                <a:cs typeface="Times New Roman" panose="02020603050405020304" pitchFamily="18" charset="0"/>
                <a:hlinkClick r:id="rId5"/>
              </a:rPr>
              <a:t>https://www.gov.uk/prepare-for-flooding</a:t>
            </a:r>
            <a:endParaRPr lang="en-GB" sz="2800" kern="100" dirty="0">
              <a:effectLst/>
              <a:latin typeface="Aptos" panose="020B0004020202020204" pitchFamily="34" charset="0"/>
              <a:ea typeface="Times New Roman" panose="02020603050405020304" pitchFamily="18" charset="0"/>
              <a:cs typeface="Times New Roman" panose="02020603050405020304" pitchFamily="18" charset="0"/>
            </a:endParaRPr>
          </a:p>
          <a:p>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52627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8102C-EB4A-062C-F124-59C7616E3A1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2F1904F-08C2-D7C3-E9C4-18B1F1620FD7}"/>
              </a:ext>
            </a:extLst>
          </p:cNvPr>
          <p:cNvGrpSpPr/>
          <p:nvPr/>
        </p:nvGrpSpPr>
        <p:grpSpPr>
          <a:xfrm>
            <a:off x="0" y="0"/>
            <a:ext cx="18288000" cy="1966873"/>
            <a:chOff x="0" y="0"/>
            <a:chExt cx="4816593" cy="518024"/>
          </a:xfrm>
        </p:grpSpPr>
        <p:sp>
          <p:nvSpPr>
            <p:cNvPr id="3" name="Freeform 3">
              <a:extLst>
                <a:ext uri="{FF2B5EF4-FFF2-40B4-BE49-F238E27FC236}">
                  <a16:creationId xmlns:a16="http://schemas.microsoft.com/office/drawing/2014/main" id="{E62139D1-1F01-55B3-F766-491872FEA63B}"/>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a:extLst>
                <a:ext uri="{FF2B5EF4-FFF2-40B4-BE49-F238E27FC236}">
                  <a16:creationId xmlns:a16="http://schemas.microsoft.com/office/drawing/2014/main" id="{B168A65C-806F-2761-9BDA-622B368C6579}"/>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a:extLst>
              <a:ext uri="{FF2B5EF4-FFF2-40B4-BE49-F238E27FC236}">
                <a16:creationId xmlns:a16="http://schemas.microsoft.com/office/drawing/2014/main" id="{3F5BF2ED-3776-BC6D-744C-59C1467B09AC}"/>
              </a:ext>
            </a:extLst>
          </p:cNvPr>
          <p:cNvGrpSpPr/>
          <p:nvPr/>
        </p:nvGrpSpPr>
        <p:grpSpPr>
          <a:xfrm>
            <a:off x="0" y="8866257"/>
            <a:ext cx="18288000" cy="1966873"/>
            <a:chOff x="0" y="0"/>
            <a:chExt cx="4816593" cy="518024"/>
          </a:xfrm>
        </p:grpSpPr>
        <p:sp>
          <p:nvSpPr>
            <p:cNvPr id="6" name="Freeform 6">
              <a:extLst>
                <a:ext uri="{FF2B5EF4-FFF2-40B4-BE49-F238E27FC236}">
                  <a16:creationId xmlns:a16="http://schemas.microsoft.com/office/drawing/2014/main" id="{34C4CF43-16E6-68F3-60BF-EF97ABEBB066}"/>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a:extLst>
                <a:ext uri="{FF2B5EF4-FFF2-40B4-BE49-F238E27FC236}">
                  <a16:creationId xmlns:a16="http://schemas.microsoft.com/office/drawing/2014/main" id="{ABF4F6BC-A826-8CAB-27FA-EEBAD9EEF77C}"/>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a:extLst>
              <a:ext uri="{FF2B5EF4-FFF2-40B4-BE49-F238E27FC236}">
                <a16:creationId xmlns:a16="http://schemas.microsoft.com/office/drawing/2014/main" id="{C77F6A3C-643F-BB84-DB64-EA6ACCA7E1EB}"/>
              </a:ext>
            </a:extLst>
          </p:cNvPr>
          <p:cNvSpPr/>
          <p:nvPr/>
        </p:nvSpPr>
        <p:spPr>
          <a:xfrm>
            <a:off x="376507"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a:extLst>
              <a:ext uri="{FF2B5EF4-FFF2-40B4-BE49-F238E27FC236}">
                <a16:creationId xmlns:a16="http://schemas.microsoft.com/office/drawing/2014/main" id="{B8F117CD-6D20-D683-476A-5CAD32AC5D63}"/>
              </a:ext>
            </a:extLst>
          </p:cNvPr>
          <p:cNvSpPr txBox="1"/>
          <p:nvPr/>
        </p:nvSpPr>
        <p:spPr>
          <a:xfrm>
            <a:off x="914400" y="403243"/>
            <a:ext cx="14058900" cy="1036694"/>
          </a:xfrm>
          <a:prstGeom prst="rect">
            <a:avLst/>
          </a:prstGeom>
        </p:spPr>
        <p:txBody>
          <a:bodyPr wrap="square" lIns="0" tIns="0" rIns="0" bIns="0" rtlCol="0" anchor="t">
            <a:spAutoFit/>
          </a:bodyPr>
          <a:lstStyle/>
          <a:p>
            <a:pPr>
              <a:lnSpc>
                <a:spcPts val="8679"/>
              </a:lnSpc>
            </a:pPr>
            <a:r>
              <a:rPr lang="en-GB" sz="6199" dirty="0">
                <a:solidFill>
                  <a:srgbClr val="FFFFFF"/>
                </a:solidFill>
                <a:latin typeface="Praxis LT Pro 1"/>
              </a:rPr>
              <a:t>In Attendance</a:t>
            </a:r>
            <a:endParaRPr lang="en-US" sz="6199" dirty="0">
              <a:solidFill>
                <a:srgbClr val="FFFFFF"/>
              </a:solidFill>
              <a:latin typeface="Praxis LT Pro 1"/>
            </a:endParaRPr>
          </a:p>
        </p:txBody>
      </p:sp>
      <p:sp>
        <p:nvSpPr>
          <p:cNvPr id="15" name="TextBox 14">
            <a:extLst>
              <a:ext uri="{FF2B5EF4-FFF2-40B4-BE49-F238E27FC236}">
                <a16:creationId xmlns:a16="http://schemas.microsoft.com/office/drawing/2014/main" id="{0F0E8971-C33B-523B-DCD0-12F9FB30808B}"/>
              </a:ext>
            </a:extLst>
          </p:cNvPr>
          <p:cNvSpPr txBox="1"/>
          <p:nvPr/>
        </p:nvSpPr>
        <p:spPr>
          <a:xfrm>
            <a:off x="376507" y="2320365"/>
            <a:ext cx="16992600" cy="7848302"/>
          </a:xfrm>
          <a:prstGeom prst="rect">
            <a:avLst/>
          </a:prstGeom>
          <a:noFill/>
        </p:spPr>
        <p:txBody>
          <a:bodyPr wrap="square" rtlCol="0">
            <a:spAutoFit/>
          </a:bodyPr>
          <a:lstStyle/>
          <a:p>
            <a:r>
              <a:rPr lang="en-GB" sz="3600" b="1" dirty="0">
                <a:latin typeface="Arial" panose="020B0604020202020204" pitchFamily="34" charset="0"/>
                <a:cs typeface="Arial" panose="020B0604020202020204" pitchFamily="34" charset="0"/>
              </a:rPr>
              <a:t>Speakers</a:t>
            </a:r>
          </a:p>
          <a:p>
            <a:endParaRPr lang="en-GB" sz="3600" dirty="0">
              <a:latin typeface="Arial" panose="020B0604020202020204" pitchFamily="34" charset="0"/>
              <a:cs typeface="Arial" panose="020B0604020202020204" pitchFamily="34" charset="0"/>
            </a:endParaRPr>
          </a:p>
          <a:p>
            <a:pPr marL="571500" indent="-571500">
              <a:buFont typeface="Arial" panose="020B0604020202020204" pitchFamily="34" charset="0"/>
              <a:buChar char="•"/>
            </a:pPr>
            <a:r>
              <a:rPr lang="en-GB" sz="3600" dirty="0">
                <a:latin typeface="Arial" panose="020B0604020202020204" pitchFamily="34" charset="0"/>
                <a:cs typeface="Arial" panose="020B0604020202020204" pitchFamily="34" charset="0"/>
              </a:rPr>
              <a:t>Tony Brummell, Building Control &amp; Flood Risk Manager, CDC</a:t>
            </a:r>
          </a:p>
          <a:p>
            <a:pPr marL="571500" indent="-571500">
              <a:buFont typeface="Arial" panose="020B0604020202020204" pitchFamily="34" charset="0"/>
              <a:buChar char="•"/>
            </a:pPr>
            <a:r>
              <a:rPr lang="en-GB" sz="3600" dirty="0">
                <a:latin typeface="Arial" panose="020B0604020202020204" pitchFamily="34" charset="0"/>
                <a:cs typeface="Arial" panose="020B0604020202020204" pitchFamily="34" charset="0"/>
              </a:rPr>
              <a:t>Paul Mann, </a:t>
            </a:r>
            <a:r>
              <a:rPr lang="en-US" sz="3600" dirty="0">
                <a:latin typeface="Arial" panose="020B0604020202020204" pitchFamily="34" charset="0"/>
                <a:cs typeface="Arial" panose="020B0604020202020204" pitchFamily="34" charset="0"/>
              </a:rPr>
              <a:t>Resilience Officer - Joint Oxfordshire Resilience Team, OCC</a:t>
            </a:r>
          </a:p>
          <a:p>
            <a:pPr marL="571500" indent="-571500">
              <a:buFont typeface="Arial" panose="020B0604020202020204" pitchFamily="34" charset="0"/>
              <a:buChar char="•"/>
            </a:pPr>
            <a:r>
              <a:rPr lang="en-GB" sz="3600" dirty="0">
                <a:latin typeface="Arial" panose="020B0604020202020204" pitchFamily="34" charset="0"/>
                <a:cs typeface="Arial" panose="020B0604020202020204" pitchFamily="34" charset="0"/>
              </a:rPr>
              <a:t>David Peckford, Assistant Director – Planning, CDC</a:t>
            </a:r>
          </a:p>
          <a:p>
            <a:endParaRPr lang="en-US" sz="3600" dirty="0">
              <a:latin typeface="Arial" panose="020B0604020202020204" pitchFamily="34" charset="0"/>
              <a:cs typeface="Arial" panose="020B0604020202020204" pitchFamily="34" charset="0"/>
            </a:endParaRPr>
          </a:p>
          <a:p>
            <a:r>
              <a:rPr lang="en-US" sz="3600" b="1" dirty="0">
                <a:latin typeface="Arial" panose="020B0604020202020204" pitchFamily="34" charset="0"/>
                <a:cs typeface="Arial" panose="020B0604020202020204" pitchFamily="34" charset="0"/>
              </a:rPr>
              <a:t>Additional Facilitation &amp; Assistance</a:t>
            </a:r>
          </a:p>
          <a:p>
            <a:endParaRPr lang="en-US" sz="3600" dirty="0">
              <a:latin typeface="Arial" panose="020B0604020202020204" pitchFamily="34" charset="0"/>
              <a:cs typeface="Arial" panose="020B0604020202020204" pitchFamily="34" charset="0"/>
            </a:endParaRPr>
          </a:p>
          <a:p>
            <a:pPr marL="571500" indent="-571500">
              <a:buFont typeface="Arial" panose="020B0604020202020204" pitchFamily="34" charset="0"/>
              <a:buChar char="•"/>
            </a:pPr>
            <a:r>
              <a:rPr lang="en-US" sz="3600" dirty="0">
                <a:latin typeface="Arial" panose="020B0604020202020204" pitchFamily="34" charset="0"/>
                <a:cs typeface="Arial" panose="020B0604020202020204" pitchFamily="34" charset="0"/>
              </a:rPr>
              <a:t>Kevin Larner</a:t>
            </a:r>
          </a:p>
          <a:p>
            <a:pPr marL="571500" indent="-571500">
              <a:buFont typeface="Arial" panose="020B0604020202020204" pitchFamily="34" charset="0"/>
              <a:buChar char="•"/>
            </a:pPr>
            <a:r>
              <a:rPr lang="en-US" sz="3600" dirty="0">
                <a:latin typeface="Arial" panose="020B0604020202020204" pitchFamily="34" charset="0"/>
                <a:cs typeface="Arial" panose="020B0604020202020204" pitchFamily="34" charset="0"/>
              </a:rPr>
              <a:t>Tom Darlington</a:t>
            </a:r>
          </a:p>
          <a:p>
            <a:pPr marL="571500" indent="-571500">
              <a:buFont typeface="Arial" panose="020B0604020202020204" pitchFamily="34" charset="0"/>
              <a:buChar char="•"/>
            </a:pPr>
            <a:r>
              <a:rPr lang="en-US" sz="3600" dirty="0">
                <a:latin typeface="Arial" panose="020B0604020202020204" pitchFamily="34" charset="0"/>
                <a:cs typeface="Arial" panose="020B0604020202020204" pitchFamily="34" charset="0"/>
              </a:rPr>
              <a:t>Karen Wheeler</a:t>
            </a:r>
          </a:p>
          <a:p>
            <a:endParaRPr lang="en-US" sz="3600" dirty="0">
              <a:latin typeface="Arial" panose="020B0604020202020204" pitchFamily="34" charset="0"/>
              <a:cs typeface="Arial" panose="020B0604020202020204" pitchFamily="34" charset="0"/>
            </a:endParaRPr>
          </a:p>
          <a:p>
            <a:endParaRPr lang="en-GB" sz="3600" dirty="0">
              <a:latin typeface="Arial" panose="020B0604020202020204" pitchFamily="34" charset="0"/>
              <a:cs typeface="Arial" panose="020B0604020202020204" pitchFamily="34" charset="0"/>
            </a:endParaRPr>
          </a:p>
          <a:p>
            <a:endParaRPr lang="en-GB"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469887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9C03FC-19A9-E90D-D017-E23F656C7BF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2739F11-6FA9-2B95-0D36-33E12C00CAC7}"/>
              </a:ext>
            </a:extLst>
          </p:cNvPr>
          <p:cNvGrpSpPr/>
          <p:nvPr/>
        </p:nvGrpSpPr>
        <p:grpSpPr>
          <a:xfrm>
            <a:off x="0" y="0"/>
            <a:ext cx="18288000" cy="1966873"/>
            <a:chOff x="0" y="0"/>
            <a:chExt cx="4816593" cy="518024"/>
          </a:xfrm>
        </p:grpSpPr>
        <p:sp>
          <p:nvSpPr>
            <p:cNvPr id="3" name="Freeform 3">
              <a:extLst>
                <a:ext uri="{FF2B5EF4-FFF2-40B4-BE49-F238E27FC236}">
                  <a16:creationId xmlns:a16="http://schemas.microsoft.com/office/drawing/2014/main" id="{8CD369CF-57E3-390E-8994-AE6DCD77B80D}"/>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a:extLst>
                <a:ext uri="{FF2B5EF4-FFF2-40B4-BE49-F238E27FC236}">
                  <a16:creationId xmlns:a16="http://schemas.microsoft.com/office/drawing/2014/main" id="{39B0817C-C2A5-C3A6-A76B-07A0470B7BB4}"/>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a:extLst>
              <a:ext uri="{FF2B5EF4-FFF2-40B4-BE49-F238E27FC236}">
                <a16:creationId xmlns:a16="http://schemas.microsoft.com/office/drawing/2014/main" id="{5C859124-EFE9-728A-14D8-7C537469D400}"/>
              </a:ext>
            </a:extLst>
          </p:cNvPr>
          <p:cNvGrpSpPr/>
          <p:nvPr/>
        </p:nvGrpSpPr>
        <p:grpSpPr>
          <a:xfrm>
            <a:off x="0" y="8866257"/>
            <a:ext cx="18288000" cy="1966873"/>
            <a:chOff x="0" y="0"/>
            <a:chExt cx="4816593" cy="518024"/>
          </a:xfrm>
        </p:grpSpPr>
        <p:sp>
          <p:nvSpPr>
            <p:cNvPr id="6" name="Freeform 6">
              <a:extLst>
                <a:ext uri="{FF2B5EF4-FFF2-40B4-BE49-F238E27FC236}">
                  <a16:creationId xmlns:a16="http://schemas.microsoft.com/office/drawing/2014/main" id="{4A2CABA8-0577-A921-3C68-F7A607022398}"/>
                </a:ext>
              </a:extLst>
            </p:cNvPr>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a:extLst>
                <a:ext uri="{FF2B5EF4-FFF2-40B4-BE49-F238E27FC236}">
                  <a16:creationId xmlns:a16="http://schemas.microsoft.com/office/drawing/2014/main" id="{96836DDA-7AFD-46F7-1B01-0CEAE6FC2AE6}"/>
                </a:ext>
              </a:extLst>
            </p:cNvPr>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a:extLst>
              <a:ext uri="{FF2B5EF4-FFF2-40B4-BE49-F238E27FC236}">
                <a16:creationId xmlns:a16="http://schemas.microsoft.com/office/drawing/2014/main" id="{23E8B1B1-F2D4-A7D1-9383-569E1A840AC7}"/>
              </a:ext>
            </a:extLst>
          </p:cNvPr>
          <p:cNvSpPr/>
          <p:nvPr/>
        </p:nvSpPr>
        <p:spPr>
          <a:xfrm>
            <a:off x="376507"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a:extLst>
              <a:ext uri="{FF2B5EF4-FFF2-40B4-BE49-F238E27FC236}">
                <a16:creationId xmlns:a16="http://schemas.microsoft.com/office/drawing/2014/main" id="{3857971B-CF3D-9DF9-AEB3-1C716441100F}"/>
              </a:ext>
            </a:extLst>
          </p:cNvPr>
          <p:cNvSpPr txBox="1"/>
          <p:nvPr/>
        </p:nvSpPr>
        <p:spPr>
          <a:xfrm>
            <a:off x="1074519" y="386310"/>
            <a:ext cx="3286166" cy="1036694"/>
          </a:xfrm>
          <a:prstGeom prst="rect">
            <a:avLst/>
          </a:prstGeom>
        </p:spPr>
        <p:txBody>
          <a:bodyPr wrap="square" lIns="0" tIns="0" rIns="0" bIns="0" rtlCol="0" anchor="t">
            <a:spAutoFit/>
          </a:bodyPr>
          <a:lstStyle/>
          <a:p>
            <a:pPr>
              <a:lnSpc>
                <a:spcPts val="8679"/>
              </a:lnSpc>
            </a:pPr>
            <a:r>
              <a:rPr lang="en-GB" sz="6199" dirty="0">
                <a:solidFill>
                  <a:srgbClr val="FFFFFF"/>
                </a:solidFill>
                <a:latin typeface="Praxis LT Pro 1"/>
              </a:rPr>
              <a:t>Agenda</a:t>
            </a:r>
            <a:endParaRPr lang="en-US" sz="6199" dirty="0">
              <a:solidFill>
                <a:srgbClr val="FFFFFF"/>
              </a:solidFill>
              <a:latin typeface="Praxis LT Pro 1"/>
            </a:endParaRPr>
          </a:p>
        </p:txBody>
      </p:sp>
      <p:sp>
        <p:nvSpPr>
          <p:cNvPr id="15" name="TextBox 14">
            <a:extLst>
              <a:ext uri="{FF2B5EF4-FFF2-40B4-BE49-F238E27FC236}">
                <a16:creationId xmlns:a16="http://schemas.microsoft.com/office/drawing/2014/main" id="{CC0057A4-6DDB-3AD2-4383-05C7AACAEF31}"/>
              </a:ext>
            </a:extLst>
          </p:cNvPr>
          <p:cNvSpPr txBox="1"/>
          <p:nvPr/>
        </p:nvSpPr>
        <p:spPr>
          <a:xfrm>
            <a:off x="685798" y="2147699"/>
            <a:ext cx="16916400" cy="5262979"/>
          </a:xfrm>
          <a:prstGeom prst="rect">
            <a:avLst/>
          </a:prstGeom>
          <a:noFill/>
        </p:spPr>
        <p:txBody>
          <a:bodyPr wrap="square" rtlCol="0">
            <a:spAutoFit/>
          </a:bodyPr>
          <a:lstStyle/>
          <a:p>
            <a:r>
              <a:rPr lang="en-GB" sz="2800" b="1" dirty="0">
                <a:latin typeface="Arial" panose="020B0604020202020204" pitchFamily="34" charset="0"/>
                <a:cs typeface="Arial" panose="020B0604020202020204" pitchFamily="34" charset="0"/>
              </a:rPr>
              <a:t>Part 1 </a:t>
            </a:r>
            <a:r>
              <a:rPr lang="en-GB" sz="2800" dirty="0">
                <a:latin typeface="Arial" panose="020B0604020202020204" pitchFamily="34" charset="0"/>
                <a:cs typeface="Arial" panose="020B0604020202020204" pitchFamily="34" charset="0"/>
              </a:rPr>
              <a:t>– Presentation</a:t>
            </a:r>
          </a:p>
          <a:p>
            <a:endParaRPr lang="en-GB" sz="2800" dirty="0">
              <a:latin typeface="Arial" panose="020B0604020202020204" pitchFamily="34" charset="0"/>
              <a:cs typeface="Arial" panose="020B0604020202020204" pitchFamily="34" charset="0"/>
            </a:endParaRPr>
          </a:p>
          <a:p>
            <a:r>
              <a:rPr lang="en-GB" sz="2800" b="1" dirty="0">
                <a:latin typeface="Arial" panose="020B0604020202020204" pitchFamily="34" charset="0"/>
                <a:cs typeface="Arial" panose="020B0604020202020204" pitchFamily="34" charset="0"/>
              </a:rPr>
              <a:t>Part 2 </a:t>
            </a:r>
            <a:r>
              <a:rPr lang="en-GB" sz="2800" dirty="0">
                <a:latin typeface="Arial" panose="020B0604020202020204" pitchFamily="34" charset="0"/>
                <a:cs typeface="Arial" panose="020B0604020202020204" pitchFamily="34" charset="0"/>
              </a:rPr>
              <a:t>– Round-table discussions broken into local parish groupings</a:t>
            </a:r>
          </a:p>
          <a:p>
            <a:pPr lvl="1"/>
            <a:endParaRPr lang="en-GB" sz="2800" dirty="0">
              <a:latin typeface="Arial" panose="020B0604020202020204" pitchFamily="34" charset="0"/>
              <a:cs typeface="Arial" panose="020B0604020202020204" pitchFamily="34" charset="0"/>
            </a:endParaRPr>
          </a:p>
          <a:p>
            <a:pPr marL="914400" lvl="1" indent="-457200">
              <a:buFont typeface="Wingdings" panose="05000000000000000000" pitchFamily="2" charset="2"/>
              <a:buChar char="Ø"/>
            </a:pPr>
            <a:r>
              <a:rPr lang="en-GB" sz="2800" dirty="0">
                <a:latin typeface="Arial" panose="020B0604020202020204" pitchFamily="34" charset="0"/>
                <a:cs typeface="Arial" panose="020B0604020202020204" pitchFamily="34" charset="0"/>
              </a:rPr>
              <a:t>The flooding issues experienced in your Parish .</a:t>
            </a:r>
          </a:p>
          <a:p>
            <a:pPr marL="914400" lvl="1" indent="-457200">
              <a:buFont typeface="Wingdings" panose="05000000000000000000" pitchFamily="2" charset="2"/>
              <a:buChar char="Ø"/>
            </a:pPr>
            <a:r>
              <a:rPr lang="en-GB" sz="2800" dirty="0">
                <a:latin typeface="Arial" panose="020B0604020202020204" pitchFamily="34" charset="0"/>
                <a:cs typeface="Arial" panose="020B0604020202020204" pitchFamily="34" charset="0"/>
              </a:rPr>
              <a:t>How your Parish Council assists – sharing best practice.</a:t>
            </a:r>
          </a:p>
          <a:p>
            <a:pPr marL="914400" lvl="1" indent="-457200">
              <a:buFont typeface="Wingdings" panose="05000000000000000000" pitchFamily="2" charset="2"/>
              <a:buChar char="Ø"/>
            </a:pPr>
            <a:r>
              <a:rPr lang="en-GB" sz="2800" dirty="0">
                <a:latin typeface="Arial" panose="020B0604020202020204" pitchFamily="34" charset="0"/>
                <a:cs typeface="Arial" panose="020B0604020202020204" pitchFamily="34" charset="0"/>
              </a:rPr>
              <a:t>What more is needed for agencies to assist.</a:t>
            </a:r>
          </a:p>
          <a:p>
            <a:pPr marL="914400" lvl="1" indent="-457200">
              <a:buFont typeface="Wingdings" panose="05000000000000000000" pitchFamily="2" charset="2"/>
              <a:buChar char="Ø"/>
            </a:pPr>
            <a:endParaRPr lang="en-GB" sz="2800" dirty="0">
              <a:latin typeface="Arial" panose="020B0604020202020204" pitchFamily="34" charset="0"/>
              <a:cs typeface="Arial" panose="020B0604020202020204" pitchFamily="34" charset="0"/>
            </a:endParaRPr>
          </a:p>
          <a:p>
            <a:pPr lvl="1"/>
            <a:r>
              <a:rPr lang="en-GB" sz="2800" dirty="0">
                <a:latin typeface="Arial" panose="020B0604020202020204" pitchFamily="34" charset="0"/>
                <a:cs typeface="Arial" panose="020B0604020202020204" pitchFamily="34" charset="0"/>
              </a:rPr>
              <a:t>Facilitator for each table</a:t>
            </a:r>
          </a:p>
          <a:p>
            <a:pPr lvl="1"/>
            <a:r>
              <a:rPr lang="en-GB" sz="2800" dirty="0">
                <a:latin typeface="Arial" panose="020B0604020202020204" pitchFamily="34" charset="0"/>
                <a:cs typeface="Arial" panose="020B0604020202020204" pitchFamily="34" charset="0"/>
              </a:rPr>
              <a:t>Sticky Notes</a:t>
            </a:r>
          </a:p>
          <a:p>
            <a:pPr lvl="1"/>
            <a:endParaRPr lang="en-GB" sz="2800" dirty="0">
              <a:latin typeface="Arial" panose="020B0604020202020204" pitchFamily="34" charset="0"/>
              <a:cs typeface="Arial" panose="020B0604020202020204" pitchFamily="34" charset="0"/>
            </a:endParaRPr>
          </a:p>
          <a:p>
            <a:r>
              <a:rPr lang="en-GB" sz="2800" b="1" dirty="0">
                <a:latin typeface="Arial" panose="020B0604020202020204" pitchFamily="34" charset="0"/>
                <a:cs typeface="Arial" panose="020B0604020202020204" pitchFamily="34" charset="0"/>
              </a:rPr>
              <a:t>Part 3 </a:t>
            </a:r>
            <a:r>
              <a:rPr lang="en-GB" sz="2800" dirty="0">
                <a:latin typeface="Arial" panose="020B0604020202020204" pitchFamily="34" charset="0"/>
                <a:cs typeface="Arial" panose="020B0604020202020204" pitchFamily="34" charset="0"/>
              </a:rPr>
              <a:t>– Feedback and round-up</a:t>
            </a:r>
          </a:p>
        </p:txBody>
      </p:sp>
    </p:spTree>
    <p:extLst>
      <p:ext uri="{BB962C8B-B14F-4D97-AF65-F5344CB8AC3E}">
        <p14:creationId xmlns:p14="http://schemas.microsoft.com/office/powerpoint/2010/main" val="19917277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966873"/>
            <a:chOff x="0" y="0"/>
            <a:chExt cx="4816593" cy="518024"/>
          </a:xfrm>
        </p:grpSpPr>
        <p:sp>
          <p:nvSpPr>
            <p:cNvPr id="3" name="Freeform 3"/>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p:cNvGrpSpPr/>
          <p:nvPr/>
        </p:nvGrpSpPr>
        <p:grpSpPr>
          <a:xfrm>
            <a:off x="0" y="8866257"/>
            <a:ext cx="18288000" cy="1966873"/>
            <a:chOff x="0" y="0"/>
            <a:chExt cx="4816593" cy="518024"/>
          </a:xfrm>
        </p:grpSpPr>
        <p:sp>
          <p:nvSpPr>
            <p:cNvPr id="6" name="Freeform 6"/>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p:cNvSpPr/>
          <p:nvPr/>
        </p:nvSpPr>
        <p:spPr>
          <a:xfrm>
            <a:off x="376507"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p:cNvSpPr txBox="1"/>
          <p:nvPr/>
        </p:nvSpPr>
        <p:spPr>
          <a:xfrm>
            <a:off x="2200234" y="415815"/>
            <a:ext cx="14058900" cy="1036694"/>
          </a:xfrm>
          <a:prstGeom prst="rect">
            <a:avLst/>
          </a:prstGeom>
        </p:spPr>
        <p:txBody>
          <a:bodyPr wrap="square" lIns="0" tIns="0" rIns="0" bIns="0" rtlCol="0" anchor="t">
            <a:spAutoFit/>
          </a:bodyPr>
          <a:lstStyle/>
          <a:p>
            <a:pPr>
              <a:lnSpc>
                <a:spcPts val="8679"/>
              </a:lnSpc>
            </a:pPr>
            <a:r>
              <a:rPr lang="en-GB" sz="6199" dirty="0">
                <a:solidFill>
                  <a:srgbClr val="FFFFFF"/>
                </a:solidFill>
                <a:latin typeface="Praxis LT Pro 1"/>
              </a:rPr>
              <a:t>Main Causes/Sources of Flooding</a:t>
            </a:r>
            <a:endParaRPr lang="en-US" sz="6199" dirty="0">
              <a:solidFill>
                <a:srgbClr val="FFFFFF"/>
              </a:solidFill>
              <a:latin typeface="Praxis LT Pro 1"/>
            </a:endParaRPr>
          </a:p>
        </p:txBody>
      </p:sp>
      <p:sp>
        <p:nvSpPr>
          <p:cNvPr id="17" name="Rectangle: Rounded Corners 16">
            <a:extLst>
              <a:ext uri="{FF2B5EF4-FFF2-40B4-BE49-F238E27FC236}">
                <a16:creationId xmlns:a16="http://schemas.microsoft.com/office/drawing/2014/main" id="{A23D63A1-A0CB-40D2-9959-E0D2C282AFF7}"/>
              </a:ext>
            </a:extLst>
          </p:cNvPr>
          <p:cNvSpPr/>
          <p:nvPr/>
        </p:nvSpPr>
        <p:spPr>
          <a:xfrm>
            <a:off x="2892122" y="2997751"/>
            <a:ext cx="4953000" cy="1817594"/>
          </a:xfrm>
          <a:prstGeom prst="roundRect">
            <a:avLst/>
          </a:prstGeom>
          <a:solidFill>
            <a:schemeClr val="accent1"/>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Groundwater</a:t>
            </a:r>
            <a:endParaRPr lang="en-GB" b="1" dirty="0">
              <a:latin typeface="Arial" panose="020B0604020202020204" pitchFamily="34" charset="0"/>
              <a:cs typeface="Arial" panose="020B0604020202020204" pitchFamily="34" charset="0"/>
            </a:endParaRPr>
          </a:p>
        </p:txBody>
      </p:sp>
      <p:sp>
        <p:nvSpPr>
          <p:cNvPr id="18" name="Rectangle: Rounded Corners 17">
            <a:extLst>
              <a:ext uri="{FF2B5EF4-FFF2-40B4-BE49-F238E27FC236}">
                <a16:creationId xmlns:a16="http://schemas.microsoft.com/office/drawing/2014/main" id="{3119CD15-84A4-4E63-9194-0CE312A33468}"/>
              </a:ext>
            </a:extLst>
          </p:cNvPr>
          <p:cNvSpPr/>
          <p:nvPr/>
        </p:nvSpPr>
        <p:spPr>
          <a:xfrm>
            <a:off x="8700368" y="2997751"/>
            <a:ext cx="4953000" cy="1817594"/>
          </a:xfrm>
          <a:prstGeom prst="roundRect">
            <a:avLst/>
          </a:prstGeom>
          <a:solidFill>
            <a:schemeClr val="accent4">
              <a:lumMod val="40000"/>
              <a:lumOff val="6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Man-made Impoundments – reservoirs, canals</a:t>
            </a:r>
            <a:endParaRPr lang="en-GB" b="1" dirty="0">
              <a:latin typeface="Arial" panose="020B0604020202020204" pitchFamily="34" charset="0"/>
              <a:cs typeface="Arial" panose="020B0604020202020204" pitchFamily="34" charset="0"/>
            </a:endParaRPr>
          </a:p>
        </p:txBody>
      </p:sp>
      <p:sp>
        <p:nvSpPr>
          <p:cNvPr id="19" name="Rectangle: Rounded Corners 18">
            <a:extLst>
              <a:ext uri="{FF2B5EF4-FFF2-40B4-BE49-F238E27FC236}">
                <a16:creationId xmlns:a16="http://schemas.microsoft.com/office/drawing/2014/main" id="{25A09F67-38D7-48F2-AEC5-4F0E5D9264E0}"/>
              </a:ext>
            </a:extLst>
          </p:cNvPr>
          <p:cNvSpPr/>
          <p:nvPr/>
        </p:nvSpPr>
        <p:spPr>
          <a:xfrm>
            <a:off x="2911172" y="5503421"/>
            <a:ext cx="4953000" cy="1817594"/>
          </a:xfrm>
          <a:prstGeom prst="roundRect">
            <a:avLst/>
          </a:prstGeom>
          <a:solidFill>
            <a:schemeClr val="accent2">
              <a:lumMod val="40000"/>
              <a:lumOff val="6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Surface Water</a:t>
            </a:r>
            <a:endParaRPr lang="en-GB" b="1" dirty="0">
              <a:latin typeface="Arial" panose="020B0604020202020204" pitchFamily="34" charset="0"/>
              <a:cs typeface="Arial" panose="020B0604020202020204" pitchFamily="34" charset="0"/>
            </a:endParaRPr>
          </a:p>
        </p:txBody>
      </p:sp>
      <p:sp>
        <p:nvSpPr>
          <p:cNvPr id="20" name="Rectangle: Rounded Corners 19">
            <a:extLst>
              <a:ext uri="{FF2B5EF4-FFF2-40B4-BE49-F238E27FC236}">
                <a16:creationId xmlns:a16="http://schemas.microsoft.com/office/drawing/2014/main" id="{CA34203B-E93A-4611-ADA4-3A3DD2EFC0D9}"/>
              </a:ext>
            </a:extLst>
          </p:cNvPr>
          <p:cNvSpPr/>
          <p:nvPr/>
        </p:nvSpPr>
        <p:spPr>
          <a:xfrm>
            <a:off x="8700368" y="5478074"/>
            <a:ext cx="4953000" cy="1817594"/>
          </a:xfrm>
          <a:prstGeom prst="roundRect">
            <a:avLst/>
          </a:prstGeom>
          <a:solidFill>
            <a:schemeClr val="accent5">
              <a:lumMod val="60000"/>
              <a:lumOff val="4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Fluvial (river)</a:t>
            </a:r>
            <a:endParaRPr lang="en-GB" b="1" dirty="0">
              <a:latin typeface="Arial" panose="020B0604020202020204" pitchFamily="34" charset="0"/>
              <a:cs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966873"/>
            <a:chOff x="0" y="0"/>
            <a:chExt cx="4816593" cy="518024"/>
          </a:xfrm>
        </p:grpSpPr>
        <p:sp>
          <p:nvSpPr>
            <p:cNvPr id="3" name="Freeform 3"/>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p:cNvGrpSpPr/>
          <p:nvPr/>
        </p:nvGrpSpPr>
        <p:grpSpPr>
          <a:xfrm>
            <a:off x="0" y="8866257"/>
            <a:ext cx="18288000" cy="1966873"/>
            <a:chOff x="0" y="0"/>
            <a:chExt cx="4816593" cy="518024"/>
          </a:xfrm>
        </p:grpSpPr>
        <p:sp>
          <p:nvSpPr>
            <p:cNvPr id="6" name="Freeform 6"/>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p:cNvSpPr/>
          <p:nvPr/>
        </p:nvSpPr>
        <p:spPr>
          <a:xfrm>
            <a:off x="15601290"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p:cNvSpPr txBox="1"/>
          <p:nvPr/>
        </p:nvSpPr>
        <p:spPr>
          <a:xfrm>
            <a:off x="1055782" y="390915"/>
            <a:ext cx="11761944" cy="1061722"/>
          </a:xfrm>
          <a:prstGeom prst="rect">
            <a:avLst/>
          </a:prstGeom>
        </p:spPr>
        <p:txBody>
          <a:bodyPr lIns="0" tIns="0" rIns="0" bIns="0" rtlCol="0" anchor="t">
            <a:spAutoFit/>
          </a:bodyPr>
          <a:lstStyle/>
          <a:p>
            <a:pPr>
              <a:lnSpc>
                <a:spcPts val="8679"/>
              </a:lnSpc>
            </a:pPr>
            <a:r>
              <a:rPr lang="en-US" sz="6199" dirty="0">
                <a:solidFill>
                  <a:srgbClr val="FFFFFF"/>
                </a:solidFill>
                <a:latin typeface="Praxis LT Pro 1"/>
              </a:rPr>
              <a:t>Surface Water Flooding</a:t>
            </a:r>
          </a:p>
        </p:txBody>
      </p:sp>
      <p:sp>
        <p:nvSpPr>
          <p:cNvPr id="16" name="Rectangle 15">
            <a:extLst>
              <a:ext uri="{FF2B5EF4-FFF2-40B4-BE49-F238E27FC236}">
                <a16:creationId xmlns:a16="http://schemas.microsoft.com/office/drawing/2014/main" id="{97245FB9-E3F8-40FE-9134-D25106A80E68}"/>
              </a:ext>
            </a:extLst>
          </p:cNvPr>
          <p:cNvSpPr/>
          <p:nvPr/>
        </p:nvSpPr>
        <p:spPr>
          <a:xfrm>
            <a:off x="1055782" y="2232176"/>
            <a:ext cx="13290361" cy="5693866"/>
          </a:xfrm>
          <a:prstGeom prst="rect">
            <a:avLst/>
          </a:prstGeom>
        </p:spPr>
        <p:txBody>
          <a:bodyPr wrap="square">
            <a:spAutoFit/>
          </a:bodyPr>
          <a:lstStyle/>
          <a:p>
            <a:r>
              <a:rPr lang="en-GB" sz="2800" dirty="0">
                <a:latin typeface="Arial" panose="020B0604020202020204" pitchFamily="34" charset="0"/>
                <a:cs typeface="Arial" panose="020B0604020202020204" pitchFamily="34" charset="0"/>
              </a:rPr>
              <a:t>Typically after local high intensity cloudbursts</a:t>
            </a:r>
          </a:p>
          <a:p>
            <a:endParaRPr lang="en-GB"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Local Drains</a:t>
            </a: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Local drainage ditches</a:t>
            </a: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Gullies</a:t>
            </a:r>
          </a:p>
          <a:p>
            <a:endParaRPr lang="en-GB" sz="2800" dirty="0">
              <a:latin typeface="Arial" panose="020B0604020202020204" pitchFamily="34" charset="0"/>
              <a:cs typeface="Arial" panose="020B0604020202020204" pitchFamily="34" charset="0"/>
            </a:endParaRPr>
          </a:p>
          <a:p>
            <a:pPr marL="457200" indent="-457200">
              <a:buFont typeface="Wingdings" panose="05000000000000000000" pitchFamily="2" charset="2"/>
              <a:buChar char="v"/>
            </a:pPr>
            <a:r>
              <a:rPr lang="en-GB" sz="2800" dirty="0">
                <a:latin typeface="Arial" panose="020B0604020202020204" pitchFamily="34" charset="0"/>
                <a:cs typeface="Arial" panose="020B0604020202020204" pitchFamily="34" charset="0"/>
              </a:rPr>
              <a:t>Unable to immediately accept the run-off</a:t>
            </a:r>
          </a:p>
          <a:p>
            <a:pPr marL="457200" indent="-457200">
              <a:buFont typeface="Wingdings" panose="05000000000000000000" pitchFamily="2" charset="2"/>
              <a:buChar char="v"/>
            </a:pPr>
            <a:r>
              <a:rPr lang="en-GB" sz="2800" dirty="0">
                <a:latin typeface="Arial" panose="020B0604020202020204" pitchFamily="34" charset="0"/>
                <a:cs typeface="Arial" panose="020B0604020202020204" pitchFamily="34" charset="0"/>
              </a:rPr>
              <a:t>Surface water ponding/puddling occurs</a:t>
            </a:r>
          </a:p>
          <a:p>
            <a:pPr marL="457200" indent="-457200">
              <a:buFont typeface="Wingdings" panose="05000000000000000000" pitchFamily="2" charset="2"/>
              <a:buChar char="v"/>
            </a:pPr>
            <a:r>
              <a:rPr lang="en-GB" sz="2800" dirty="0">
                <a:latin typeface="Arial" panose="020B0604020202020204" pitchFamily="34" charset="0"/>
                <a:cs typeface="Arial" panose="020B0604020202020204" pitchFamily="34" charset="0"/>
              </a:rPr>
              <a:t>Usually quite temporary and dissipates quickly</a:t>
            </a:r>
          </a:p>
          <a:p>
            <a:endParaRPr lang="en-GB" sz="2800" dirty="0">
              <a:latin typeface="Arial" panose="020B0604020202020204" pitchFamily="34" charset="0"/>
              <a:cs typeface="Arial" panose="020B0604020202020204" pitchFamily="34" charset="0"/>
            </a:endParaRPr>
          </a:p>
          <a:p>
            <a:r>
              <a:rPr lang="en-GB" sz="2800" dirty="0">
                <a:latin typeface="Arial" panose="020B0604020202020204" pitchFamily="34" charset="0"/>
                <a:cs typeface="Arial" panose="020B0604020202020204" pitchFamily="34" charset="0"/>
              </a:rPr>
              <a:t>•	We receive general Met Office warning of potential surface water flooding</a:t>
            </a:r>
          </a:p>
          <a:p>
            <a:r>
              <a:rPr lang="en-GB" sz="2800" dirty="0">
                <a:latin typeface="Arial" panose="020B0604020202020204" pitchFamily="34" charset="0"/>
                <a:cs typeface="Arial" panose="020B0604020202020204" pitchFamily="34" charset="0"/>
              </a:rPr>
              <a:t>•	One location can be very badly affected</a:t>
            </a:r>
          </a:p>
          <a:p>
            <a:r>
              <a:rPr lang="en-GB" sz="2800" dirty="0">
                <a:latin typeface="Arial" panose="020B0604020202020204" pitchFamily="34" charset="0"/>
                <a:cs typeface="Arial" panose="020B0604020202020204" pitchFamily="34" charset="0"/>
              </a:rPr>
              <a:t>•	Nearby locations not at all</a:t>
            </a:r>
          </a:p>
        </p:txBody>
      </p:sp>
      <p:pic>
        <p:nvPicPr>
          <p:cNvPr id="18" name="Picture 17">
            <a:extLst>
              <a:ext uri="{FF2B5EF4-FFF2-40B4-BE49-F238E27FC236}">
                <a16:creationId xmlns:a16="http://schemas.microsoft.com/office/drawing/2014/main" id="{3B026BCA-1AF9-4BF9-8048-44A883CCE337}"/>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3578747" y="2147699"/>
            <a:ext cx="4045085" cy="401032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966873"/>
            <a:chOff x="0" y="0"/>
            <a:chExt cx="4816593" cy="518024"/>
          </a:xfrm>
        </p:grpSpPr>
        <p:sp>
          <p:nvSpPr>
            <p:cNvPr id="3" name="Freeform 3"/>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4" name="TextBox 4"/>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grpSp>
        <p:nvGrpSpPr>
          <p:cNvPr id="5" name="Group 5"/>
          <p:cNvGrpSpPr/>
          <p:nvPr/>
        </p:nvGrpSpPr>
        <p:grpSpPr>
          <a:xfrm>
            <a:off x="0" y="8866257"/>
            <a:ext cx="18288000" cy="1966873"/>
            <a:chOff x="0" y="0"/>
            <a:chExt cx="4816593" cy="518024"/>
          </a:xfrm>
        </p:grpSpPr>
        <p:sp>
          <p:nvSpPr>
            <p:cNvPr id="6" name="Freeform 6"/>
            <p:cNvSpPr/>
            <p:nvPr/>
          </p:nvSpPr>
          <p:spPr>
            <a:xfrm>
              <a:off x="0" y="0"/>
              <a:ext cx="4816592" cy="518024"/>
            </a:xfrm>
            <a:custGeom>
              <a:avLst/>
              <a:gdLst/>
              <a:ahLst/>
              <a:cxnLst/>
              <a:rect l="l" t="t" r="r" b="b"/>
              <a:pathLst>
                <a:path w="4816592" h="518024">
                  <a:moveTo>
                    <a:pt x="0" y="0"/>
                  </a:moveTo>
                  <a:lnTo>
                    <a:pt x="4816592" y="0"/>
                  </a:lnTo>
                  <a:lnTo>
                    <a:pt x="4816592" y="518024"/>
                  </a:lnTo>
                  <a:lnTo>
                    <a:pt x="0" y="518024"/>
                  </a:lnTo>
                  <a:close/>
                </a:path>
              </a:pathLst>
            </a:custGeom>
            <a:solidFill>
              <a:srgbClr val="002D72"/>
            </a:solidFill>
          </p:spPr>
          <p:txBody>
            <a:bodyPr/>
            <a:lstStyle/>
            <a:p>
              <a:endParaRPr lang="en-GB" dirty="0"/>
            </a:p>
          </p:txBody>
        </p:sp>
        <p:sp>
          <p:nvSpPr>
            <p:cNvPr id="7" name="TextBox 7"/>
            <p:cNvSpPr txBox="1"/>
            <p:nvPr/>
          </p:nvSpPr>
          <p:spPr>
            <a:xfrm>
              <a:off x="0" y="-47625"/>
              <a:ext cx="812800" cy="860425"/>
            </a:xfrm>
            <a:prstGeom prst="rect">
              <a:avLst/>
            </a:prstGeom>
          </p:spPr>
          <p:txBody>
            <a:bodyPr lIns="50800" tIns="50800" rIns="50800" bIns="50800" rtlCol="0" anchor="ctr"/>
            <a:lstStyle/>
            <a:p>
              <a:pPr algn="ctr">
                <a:lnSpc>
                  <a:spcPts val="2659"/>
                </a:lnSpc>
              </a:pPr>
              <a:endParaRPr dirty="0"/>
            </a:p>
          </p:txBody>
        </p:sp>
      </p:grpSp>
      <p:sp>
        <p:nvSpPr>
          <p:cNvPr id="8" name="Freeform 8"/>
          <p:cNvSpPr/>
          <p:nvPr/>
        </p:nvSpPr>
        <p:spPr>
          <a:xfrm>
            <a:off x="376507" y="9108458"/>
            <a:ext cx="2341095" cy="889368"/>
          </a:xfrm>
          <a:custGeom>
            <a:avLst/>
            <a:gdLst/>
            <a:ahLst/>
            <a:cxnLst/>
            <a:rect l="l" t="t" r="r" b="b"/>
            <a:pathLst>
              <a:path w="2341095" h="889368">
                <a:moveTo>
                  <a:pt x="0" y="0"/>
                </a:moveTo>
                <a:lnTo>
                  <a:pt x="2341095" y="0"/>
                </a:lnTo>
                <a:lnTo>
                  <a:pt x="2341095" y="889368"/>
                </a:lnTo>
                <a:lnTo>
                  <a:pt x="0" y="889368"/>
                </a:lnTo>
                <a:lnTo>
                  <a:pt x="0" y="0"/>
                </a:lnTo>
                <a:close/>
              </a:path>
            </a:pathLst>
          </a:custGeom>
          <a:blipFill>
            <a:blip r:embed="rId2"/>
            <a:stretch>
              <a:fillRect/>
            </a:stretch>
          </a:blipFill>
        </p:spPr>
        <p:txBody>
          <a:bodyPr/>
          <a:lstStyle/>
          <a:p>
            <a:endParaRPr lang="en-GB" dirty="0"/>
          </a:p>
        </p:txBody>
      </p:sp>
      <p:sp>
        <p:nvSpPr>
          <p:cNvPr id="14" name="TextBox 14"/>
          <p:cNvSpPr txBox="1"/>
          <p:nvPr/>
        </p:nvSpPr>
        <p:spPr>
          <a:xfrm>
            <a:off x="1019175" y="420171"/>
            <a:ext cx="11761944" cy="1061722"/>
          </a:xfrm>
          <a:prstGeom prst="rect">
            <a:avLst/>
          </a:prstGeom>
        </p:spPr>
        <p:txBody>
          <a:bodyPr lIns="0" tIns="0" rIns="0" bIns="0" rtlCol="0" anchor="t">
            <a:spAutoFit/>
          </a:bodyPr>
          <a:lstStyle/>
          <a:p>
            <a:pPr>
              <a:lnSpc>
                <a:spcPts val="8679"/>
              </a:lnSpc>
            </a:pPr>
            <a:r>
              <a:rPr lang="en-US" sz="6199" dirty="0">
                <a:solidFill>
                  <a:srgbClr val="FFFFFF"/>
                </a:solidFill>
                <a:latin typeface="Praxis LT Pro 1"/>
              </a:rPr>
              <a:t>Fluvial (River) Flooding</a:t>
            </a:r>
          </a:p>
        </p:txBody>
      </p:sp>
      <p:sp>
        <p:nvSpPr>
          <p:cNvPr id="16" name="Rectangle 15">
            <a:extLst>
              <a:ext uri="{FF2B5EF4-FFF2-40B4-BE49-F238E27FC236}">
                <a16:creationId xmlns:a16="http://schemas.microsoft.com/office/drawing/2014/main" id="{05972913-ACD8-4E04-83C2-4DD50973E3E9}"/>
              </a:ext>
            </a:extLst>
          </p:cNvPr>
          <p:cNvSpPr/>
          <p:nvPr/>
        </p:nvSpPr>
        <p:spPr>
          <a:xfrm>
            <a:off x="609600" y="2263775"/>
            <a:ext cx="15925799" cy="6986528"/>
          </a:xfrm>
          <a:prstGeom prst="rect">
            <a:avLst/>
          </a:prstGeom>
        </p:spPr>
        <p:txBody>
          <a:bodyPr wrap="square">
            <a:spAutoFit/>
          </a:bodyPr>
          <a:lstStyle/>
          <a:p>
            <a:pPr marL="457200" indent="-457200">
              <a:spcAft>
                <a:spcPts val="0"/>
              </a:spcAft>
              <a:buFont typeface="Wingdings" panose="05000000000000000000" pitchFamily="2" charset="2"/>
              <a:buChar char="v"/>
            </a:pPr>
            <a:r>
              <a:rPr lang="en-GB" sz="2800" dirty="0">
                <a:latin typeface="Arial" panose="020B0604020202020204" pitchFamily="34" charset="0"/>
                <a:ea typeface="Calibri" panose="020F0502020204030204" pitchFamily="34" charset="0"/>
                <a:cs typeface="Arial" panose="020B0604020202020204" pitchFamily="34" charset="0"/>
              </a:rPr>
              <a:t>Widespread inundation of flood plains</a:t>
            </a:r>
          </a:p>
          <a:p>
            <a:pPr marL="457200" indent="-457200">
              <a:spcAft>
                <a:spcPts val="0"/>
              </a:spcAft>
              <a:buFont typeface="Wingdings" panose="05000000000000000000" pitchFamily="2" charset="2"/>
              <a:buChar char="v"/>
            </a:pPr>
            <a:r>
              <a:rPr lang="en-GB" sz="2800" dirty="0">
                <a:latin typeface="Arial" panose="020B0604020202020204" pitchFamily="34" charset="0"/>
                <a:ea typeface="Calibri" panose="020F0502020204030204" pitchFamily="34" charset="0"/>
                <a:cs typeface="Arial" panose="020B0604020202020204" pitchFamily="34" charset="0"/>
              </a:rPr>
              <a:t>Slowly escalating conditions</a:t>
            </a:r>
          </a:p>
          <a:p>
            <a:pPr marL="457200" indent="-457200">
              <a:spcAft>
                <a:spcPts val="0"/>
              </a:spcAft>
              <a:buFont typeface="Wingdings" panose="05000000000000000000" pitchFamily="2" charset="2"/>
              <a:buChar char="v"/>
            </a:pPr>
            <a:r>
              <a:rPr lang="en-GB" sz="2800" dirty="0">
                <a:latin typeface="Arial" panose="020B0604020202020204" pitchFamily="34" charset="0"/>
                <a:ea typeface="Calibri" panose="020F0502020204030204" pitchFamily="34" charset="0"/>
                <a:cs typeface="Arial" panose="020B0604020202020204" pitchFamily="34" charset="0"/>
              </a:rPr>
              <a:t>Usually plenty of warnings</a:t>
            </a:r>
          </a:p>
          <a:p>
            <a:pPr>
              <a:spcAft>
                <a:spcPts val="0"/>
              </a:spcAft>
            </a:pPr>
            <a:r>
              <a:rPr lang="en-GB" sz="2800" dirty="0">
                <a:latin typeface="Arial" panose="020B0604020202020204" pitchFamily="34" charset="0"/>
                <a:ea typeface="Calibri" panose="020F0502020204030204" pitchFamily="34" charset="0"/>
                <a:cs typeface="Arial" panose="020B0604020202020204" pitchFamily="34" charset="0"/>
              </a:rPr>
              <a:t> </a:t>
            </a:r>
          </a:p>
          <a:p>
            <a:pPr>
              <a:spcAft>
                <a:spcPts val="0"/>
              </a:spcAft>
            </a:pPr>
            <a:r>
              <a:rPr lang="en-GB" sz="2800" dirty="0">
                <a:latin typeface="Arial" panose="020B0604020202020204" pitchFamily="34" charset="0"/>
                <a:ea typeface="Calibri" panose="020F0502020204030204" pitchFamily="34" charset="0"/>
                <a:cs typeface="Arial" panose="020B0604020202020204" pitchFamily="34" charset="0"/>
              </a:rPr>
              <a:t>Environment Agency issue</a:t>
            </a:r>
          </a:p>
          <a:p>
            <a:pPr marL="342900" lvl="0" indent="-342900">
              <a:spcAft>
                <a:spcPts val="0"/>
              </a:spcAft>
              <a:buFont typeface="Symbol" panose="05050102010706020507" pitchFamily="18" charset="2"/>
              <a:buChar char=""/>
            </a:pPr>
            <a:r>
              <a:rPr lang="en-GB" sz="2800" dirty="0">
                <a:latin typeface="Arial" panose="020B0604020202020204" pitchFamily="34" charset="0"/>
                <a:ea typeface="Times New Roman" panose="02020603050405020304" pitchFamily="18" charset="0"/>
                <a:cs typeface="Arial" panose="020B0604020202020204" pitchFamily="34" charset="0"/>
              </a:rPr>
              <a:t>Flood Alert – be prepared, flooding may occur</a:t>
            </a:r>
            <a:endParaRPr lang="en-GB" sz="2800" dirty="0">
              <a:latin typeface="Arial" panose="020B0604020202020204" pitchFamily="34" charset="0"/>
              <a:ea typeface="Calibri" panose="020F0502020204030204" pitchFamily="34" charset="0"/>
              <a:cs typeface="Arial" panose="020B0604020202020204" pitchFamily="34" charset="0"/>
            </a:endParaRPr>
          </a:p>
          <a:p>
            <a:pPr marL="342900" lvl="0" indent="-342900">
              <a:spcAft>
                <a:spcPts val="0"/>
              </a:spcAft>
              <a:buFont typeface="Symbol" panose="05050102010706020507" pitchFamily="18" charset="2"/>
              <a:buChar char=""/>
            </a:pPr>
            <a:r>
              <a:rPr lang="en-GB" sz="2800" dirty="0">
                <a:latin typeface="Arial" panose="020B0604020202020204" pitchFamily="34" charset="0"/>
                <a:ea typeface="Times New Roman" panose="02020603050405020304" pitchFamily="18" charset="0"/>
                <a:cs typeface="Arial" panose="020B0604020202020204" pitchFamily="34" charset="0"/>
              </a:rPr>
              <a:t>Flood Warning – flooding is likely to occur.  Ramp up your preparedness and listen out for further warnings</a:t>
            </a:r>
            <a:endParaRPr lang="en-GB" sz="2800" dirty="0">
              <a:latin typeface="Arial" panose="020B0604020202020204" pitchFamily="34" charset="0"/>
              <a:ea typeface="Calibri" panose="020F0502020204030204" pitchFamily="34" charset="0"/>
              <a:cs typeface="Arial" panose="020B0604020202020204" pitchFamily="34" charset="0"/>
            </a:endParaRPr>
          </a:p>
          <a:p>
            <a:pPr marL="342900" lvl="0" indent="-342900">
              <a:spcAft>
                <a:spcPts val="0"/>
              </a:spcAft>
              <a:buFont typeface="Symbol" panose="05050102010706020507" pitchFamily="18" charset="2"/>
              <a:buChar char=""/>
            </a:pPr>
            <a:r>
              <a:rPr lang="en-GB" sz="2800" dirty="0">
                <a:latin typeface="Arial" panose="020B0604020202020204" pitchFamily="34" charset="0"/>
                <a:ea typeface="Times New Roman" panose="02020603050405020304" pitchFamily="18" charset="0"/>
                <a:cs typeface="Arial" panose="020B0604020202020204" pitchFamily="34" charset="0"/>
              </a:rPr>
              <a:t>Severe Flood Warning – flooding is extremely likely with possible risk to life – you may have to evacuate your property</a:t>
            </a:r>
          </a:p>
          <a:p>
            <a:pPr marL="342900" lvl="0" indent="-342900">
              <a:spcAft>
                <a:spcPts val="0"/>
              </a:spcAft>
              <a:buFont typeface="Symbol" panose="05050102010706020507" pitchFamily="18" charset="2"/>
              <a:buChar char=""/>
            </a:pPr>
            <a:endParaRPr lang="en-GB" sz="2800" dirty="0">
              <a:latin typeface="Arial" panose="020B0604020202020204" pitchFamily="34" charset="0"/>
              <a:ea typeface="Calibri" panose="020F0502020204030204" pitchFamily="34" charset="0"/>
              <a:cs typeface="Arial" panose="020B0604020202020204" pitchFamily="34" charset="0"/>
            </a:endParaRPr>
          </a:p>
          <a:p>
            <a:pPr marL="342900" lvl="0" indent="-342900">
              <a:spcAft>
                <a:spcPts val="0"/>
              </a:spcAft>
              <a:buFont typeface="Symbol" panose="05050102010706020507" pitchFamily="18" charset="2"/>
              <a:buChar char=""/>
            </a:pPr>
            <a:r>
              <a:rPr lang="en-GB" sz="2800" dirty="0">
                <a:latin typeface="Arial" panose="020B0604020202020204" pitchFamily="34" charset="0"/>
                <a:ea typeface="Calibri" panose="020F0502020204030204" pitchFamily="34" charset="0"/>
                <a:cs typeface="Arial" panose="020B0604020202020204" pitchFamily="34" charset="0"/>
              </a:rPr>
              <a:t>Sign up for flood warnings </a:t>
            </a:r>
            <a:r>
              <a:rPr lang="en-GB" sz="2800" dirty="0">
                <a:latin typeface="Arial" panose="020B0604020202020204" pitchFamily="34" charset="0"/>
                <a:ea typeface="Calibri" panose="020F0502020204030204" pitchFamily="34" charset="0"/>
                <a:cs typeface="Arial" panose="020B0604020202020204" pitchFamily="34" charset="0"/>
                <a:hlinkClick r:id="rId3"/>
              </a:rPr>
              <a:t>https://www.gov.uk/sign-up-for-flood-warnings</a:t>
            </a:r>
            <a:endParaRPr lang="en-GB" sz="2800" dirty="0">
              <a:latin typeface="Arial" panose="020B0604020202020204" pitchFamily="34" charset="0"/>
              <a:ea typeface="Calibri" panose="020F0502020204030204" pitchFamily="34" charset="0"/>
              <a:cs typeface="Arial" panose="020B0604020202020204" pitchFamily="34" charset="0"/>
            </a:endParaRPr>
          </a:p>
          <a:p>
            <a:pPr lvl="0">
              <a:spcAft>
                <a:spcPts val="0"/>
              </a:spcAft>
            </a:pPr>
            <a:endParaRPr lang="en-GB" sz="2800" dirty="0">
              <a:latin typeface="Arial" panose="020B0604020202020204" pitchFamily="34" charset="0"/>
              <a:ea typeface="Calibri" panose="020F0502020204030204" pitchFamily="34" charset="0"/>
              <a:cs typeface="Arial" panose="020B0604020202020204" pitchFamily="34" charset="0"/>
            </a:endParaRPr>
          </a:p>
          <a:p>
            <a:pPr lvl="0">
              <a:spcAft>
                <a:spcPts val="0"/>
              </a:spcAft>
            </a:pPr>
            <a:r>
              <a:rPr lang="en-GB" sz="2800" dirty="0">
                <a:latin typeface="Arial" panose="020B0604020202020204" pitchFamily="34" charset="0"/>
                <a:ea typeface="Calibri" panose="020F0502020204030204" pitchFamily="34" charset="0"/>
                <a:cs typeface="Arial" panose="020B0604020202020204" pitchFamily="34" charset="0"/>
              </a:rPr>
              <a:t>Flooding subsides slowly after peaking</a:t>
            </a:r>
          </a:p>
          <a:p>
            <a:pPr lvl="0">
              <a:spcAft>
                <a:spcPts val="0"/>
              </a:spcAft>
            </a:pPr>
            <a:endParaRPr lang="en-GB" sz="2800" dirty="0">
              <a:latin typeface="Arial" panose="020B0604020202020204" pitchFamily="34" charset="0"/>
              <a:ea typeface="Calibri" panose="020F0502020204030204" pitchFamily="34" charset="0"/>
              <a:cs typeface="Arial" panose="020B0604020202020204" pitchFamily="34" charset="0"/>
            </a:endParaRPr>
          </a:p>
          <a:p>
            <a:pPr lvl="0">
              <a:spcAft>
                <a:spcPts val="0"/>
              </a:spcAft>
            </a:pPr>
            <a:endParaRPr lang="en-GB" sz="2800" dirty="0">
              <a:latin typeface="Arial" panose="020B0604020202020204" pitchFamily="34" charset="0"/>
              <a:ea typeface="Calibri" panose="020F0502020204030204" pitchFamily="34" charset="0"/>
              <a:cs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pic>
        <p:nvPicPr>
          <p:cNvPr id="2" name="Picture 3" descr="image001">
            <a:extLst>
              <a:ext uri="{FF2B5EF4-FFF2-40B4-BE49-F238E27FC236}">
                <a16:creationId xmlns:a16="http://schemas.microsoft.com/office/drawing/2014/main" id="{672D7DDC-FF1F-4E5E-922E-FE921F1220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2711" b="3662"/>
          <a:stretch>
            <a:fillRect/>
          </a:stretch>
        </p:blipFill>
        <p:spPr bwMode="auto">
          <a:xfrm>
            <a:off x="20" y="1923"/>
            <a:ext cx="18287980" cy="102850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65655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1a215ca-fea3-41d0-b39b-26d395555528">
      <Terms xmlns="http://schemas.microsoft.com/office/infopath/2007/PartnerControls"/>
    </lcf76f155ced4ddcb4097134ff3c332f>
    <TaxCatchAll xmlns="6807c000-79ca-4e2a-a31f-2409abf7165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10A1F9315DB1C4A8C4A99405B340155" ma:contentTypeVersion="13" ma:contentTypeDescription="Create a new document." ma:contentTypeScope="" ma:versionID="c139f08ffd047e912d35f50ac5c7c4c9">
  <xsd:schema xmlns:xsd="http://www.w3.org/2001/XMLSchema" xmlns:xs="http://www.w3.org/2001/XMLSchema" xmlns:p="http://schemas.microsoft.com/office/2006/metadata/properties" xmlns:ns2="51a215ca-fea3-41d0-b39b-26d395555528" xmlns:ns3="6807c000-79ca-4e2a-a31f-2409abf71656" targetNamespace="http://schemas.microsoft.com/office/2006/metadata/properties" ma:root="true" ma:fieldsID="89785c4694ce1cfb48c64b53ce27e083" ns2:_="" ns3:_="">
    <xsd:import namespace="51a215ca-fea3-41d0-b39b-26d395555528"/>
    <xsd:import namespace="6807c000-79ca-4e2a-a31f-2409abf7165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Location" minOccurs="0"/>
                <xsd:element ref="ns2:MediaServiceOCR"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a215ca-fea3-41d0-b39b-26d3955555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b1e9e65-be4d-4abd-acb9-46bf84bd0197"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descriptio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descrip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6807c000-79ca-4e2a-a31f-2409abf71656"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9e41df7-455b-4c9c-80ad-c190abe1d4da}" ma:internalName="TaxCatchAll" ma:showField="CatchAllData" ma:web="6807c000-79ca-4e2a-a31f-2409abf7165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EFBAD65-8B96-45A1-AE8D-76459311E8AC}">
  <ds:schemaRefs>
    <ds:schemaRef ds:uri="http://schemas.microsoft.com/sharepoint/v3/contenttype/forms"/>
  </ds:schemaRefs>
</ds:datastoreItem>
</file>

<file path=customXml/itemProps2.xml><?xml version="1.0" encoding="utf-8"?>
<ds:datastoreItem xmlns:ds="http://schemas.openxmlformats.org/officeDocument/2006/customXml" ds:itemID="{AE964FDA-8D2A-46E8-9345-794E72F972D8}">
  <ds:schemaRefs>
    <ds:schemaRef ds:uri="http://schemas.microsoft.com/office/2006/metadata/properties"/>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44bcaed0-cf8f-4c3f-b9fe-8be46e025af1"/>
    <ds:schemaRef ds:uri="http://purl.org/dc/elements/1.1/"/>
    <ds:schemaRef ds:uri="4e737bc8-d77b-4947-82c2-6c36a3d2d3ae"/>
    <ds:schemaRef ds:uri="http://www.w3.org/XML/1998/namespace"/>
    <ds:schemaRef ds:uri="http://purl.org/dc/dcmitype/"/>
  </ds:schemaRefs>
</ds:datastoreItem>
</file>

<file path=customXml/itemProps3.xml><?xml version="1.0" encoding="utf-8"?>
<ds:datastoreItem xmlns:ds="http://schemas.openxmlformats.org/officeDocument/2006/customXml" ds:itemID="{EB989997-3387-4FF6-B8CF-D4A4937B91E5}"/>
</file>

<file path=docProps/app.xml><?xml version="1.0" encoding="utf-8"?>
<Properties xmlns="http://schemas.openxmlformats.org/officeDocument/2006/extended-properties" xmlns:vt="http://schemas.openxmlformats.org/officeDocument/2006/docPropsVTypes">
  <TotalTime>0</TotalTime>
  <Words>1745</Words>
  <Application>Microsoft Office PowerPoint</Application>
  <PresentationFormat>Custom</PresentationFormat>
  <Paragraphs>267</Paragraphs>
  <Slides>29</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Symbol</vt:lpstr>
      <vt:lpstr>Praxis LT Pro 1</vt:lpstr>
      <vt:lpstr>Wingdings</vt:lpstr>
      <vt:lpstr>Aptos</vt:lpstr>
      <vt:lpstr>Courier New</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Smith</dc:creator>
  <cp:lastModifiedBy>Karen wheeler</cp:lastModifiedBy>
  <cp:revision>11</cp:revision>
  <dcterms:created xsi:type="dcterms:W3CDTF">2025-09-24T07:35:34Z</dcterms:created>
  <dcterms:modified xsi:type="dcterms:W3CDTF">2025-10-20T07:53:44Z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0x010100F10A1F9315DB1C4A8C4A99405B340155</vt:lpwstr>
  </property>
  <property fmtid="{D5CDD505-2E9C-101B-9397-08002B2CF9AE}" pid="3" name="MediaServiceImageTags">
    <vt:lpwstr/>
  </property>
</Properties>
</file>